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6"/>
  </p:notesMasterIdLst>
  <p:sldIdLst>
    <p:sldId id="256" r:id="rId2"/>
    <p:sldId id="272" r:id="rId3"/>
    <p:sldId id="274" r:id="rId4"/>
    <p:sldId id="275" r:id="rId5"/>
    <p:sldId id="276" r:id="rId6"/>
    <p:sldId id="361" r:id="rId7"/>
    <p:sldId id="440" r:id="rId8"/>
    <p:sldId id="451" r:id="rId9"/>
    <p:sldId id="360" r:id="rId10"/>
    <p:sldId id="444" r:id="rId11"/>
    <p:sldId id="379" r:id="rId12"/>
    <p:sldId id="439" r:id="rId13"/>
    <p:sldId id="367" r:id="rId14"/>
    <p:sldId id="368" r:id="rId15"/>
    <p:sldId id="371" r:id="rId16"/>
    <p:sldId id="380" r:id="rId17"/>
    <p:sldId id="382" r:id="rId18"/>
    <p:sldId id="441" r:id="rId19"/>
    <p:sldId id="442" r:id="rId20"/>
    <p:sldId id="428" r:id="rId21"/>
    <p:sldId id="429" r:id="rId22"/>
    <p:sldId id="430" r:id="rId23"/>
    <p:sldId id="431" r:id="rId24"/>
    <p:sldId id="432" r:id="rId25"/>
    <p:sldId id="372" r:id="rId26"/>
    <p:sldId id="383" r:id="rId27"/>
    <p:sldId id="373" r:id="rId28"/>
    <p:sldId id="378" r:id="rId29"/>
    <p:sldId id="443" r:id="rId30"/>
    <p:sldId id="358" r:id="rId31"/>
    <p:sldId id="369" r:id="rId32"/>
    <p:sldId id="381" r:id="rId33"/>
    <p:sldId id="374" r:id="rId34"/>
    <p:sldId id="375" r:id="rId35"/>
    <p:sldId id="384" r:id="rId36"/>
    <p:sldId id="385" r:id="rId37"/>
    <p:sldId id="386" r:id="rId38"/>
    <p:sldId id="277" r:id="rId39"/>
    <p:sldId id="321" r:id="rId40"/>
    <p:sldId id="452" r:id="rId41"/>
    <p:sldId id="317" r:id="rId42"/>
    <p:sldId id="324" r:id="rId43"/>
    <p:sldId id="318" r:id="rId44"/>
    <p:sldId id="362" r:id="rId45"/>
    <p:sldId id="278" r:id="rId46"/>
    <p:sldId id="288" r:id="rId47"/>
    <p:sldId id="387" r:id="rId48"/>
    <p:sldId id="389" r:id="rId49"/>
    <p:sldId id="392" r:id="rId50"/>
    <p:sldId id="453" r:id="rId51"/>
    <p:sldId id="402" r:id="rId52"/>
    <p:sldId id="400" r:id="rId53"/>
    <p:sldId id="401" r:id="rId54"/>
    <p:sldId id="390" r:id="rId55"/>
    <p:sldId id="454" r:id="rId56"/>
    <p:sldId id="391" r:id="rId57"/>
    <p:sldId id="403" r:id="rId58"/>
    <p:sldId id="325" r:id="rId59"/>
    <p:sldId id="394" r:id="rId60"/>
    <p:sldId id="356" r:id="rId61"/>
    <p:sldId id="404" r:id="rId62"/>
    <p:sldId id="279" r:id="rId63"/>
    <p:sldId id="280" r:id="rId64"/>
    <p:sldId id="293" r:id="rId65"/>
    <p:sldId id="285" r:id="rId66"/>
    <p:sldId id="286" r:id="rId67"/>
    <p:sldId id="258" r:id="rId68"/>
    <p:sldId id="335" r:id="rId69"/>
    <p:sldId id="408" r:id="rId70"/>
    <p:sldId id="455" r:id="rId71"/>
    <p:sldId id="457" r:id="rId72"/>
    <p:sldId id="456" r:id="rId73"/>
    <p:sldId id="330" r:id="rId74"/>
    <p:sldId id="331" r:id="rId75"/>
    <p:sldId id="315" r:id="rId76"/>
    <p:sldId id="329" r:id="rId77"/>
    <p:sldId id="332" r:id="rId78"/>
    <p:sldId id="395" r:id="rId79"/>
    <p:sldId id="333" r:id="rId80"/>
    <p:sldId id="396" r:id="rId81"/>
    <p:sldId id="334" r:id="rId82"/>
    <p:sldId id="426" r:id="rId83"/>
    <p:sldId id="427" r:id="rId84"/>
    <p:sldId id="337" r:id="rId85"/>
    <p:sldId id="338" r:id="rId86"/>
    <p:sldId id="340" r:id="rId87"/>
    <p:sldId id="339" r:id="rId88"/>
    <p:sldId id="341" r:id="rId89"/>
    <p:sldId id="313" r:id="rId90"/>
    <p:sldId id="458" r:id="rId91"/>
    <p:sldId id="289" r:id="rId92"/>
    <p:sldId id="290" r:id="rId93"/>
    <p:sldId id="397" r:id="rId94"/>
    <p:sldId id="336" r:id="rId95"/>
    <p:sldId id="342" r:id="rId96"/>
    <p:sldId id="398" r:id="rId97"/>
    <p:sldId id="459" r:id="rId98"/>
    <p:sldId id="310" r:id="rId99"/>
    <p:sldId id="438" r:id="rId100"/>
    <p:sldId id="460" r:id="rId101"/>
    <p:sldId id="343" r:id="rId102"/>
    <p:sldId id="461" r:id="rId103"/>
    <p:sldId id="296" r:id="rId104"/>
    <p:sldId id="261" r:id="rId105"/>
    <p:sldId id="299" r:id="rId106"/>
    <p:sldId id="262" r:id="rId107"/>
    <p:sldId id="292" r:id="rId108"/>
    <p:sldId id="300" r:id="rId109"/>
    <p:sldId id="399" r:id="rId110"/>
    <p:sldId id="344" r:id="rId111"/>
    <p:sldId id="462" r:id="rId112"/>
    <p:sldId id="463" r:id="rId113"/>
    <p:sldId id="301" r:id="rId114"/>
    <p:sldId id="263" r:id="rId115"/>
    <p:sldId id="467" r:id="rId116"/>
    <p:sldId id="357" r:id="rId117"/>
    <p:sldId id="422" r:id="rId118"/>
    <p:sldId id="466" r:id="rId119"/>
    <p:sldId id="468" r:id="rId120"/>
    <p:sldId id="264" r:id="rId121"/>
    <p:sldId id="346" r:id="rId122"/>
    <p:sldId id="312" r:id="rId123"/>
    <p:sldId id="316" r:id="rId124"/>
    <p:sldId id="407" r:id="rId125"/>
    <p:sldId id="412" r:id="rId126"/>
    <p:sldId id="424" r:id="rId127"/>
    <p:sldId id="464" r:id="rId128"/>
    <p:sldId id="465" r:id="rId129"/>
    <p:sldId id="302" r:id="rId130"/>
    <p:sldId id="435" r:id="rId131"/>
    <p:sldId id="433" r:id="rId132"/>
    <p:sldId id="267" r:id="rId133"/>
    <p:sldId id="434" r:id="rId134"/>
    <p:sldId id="347" r:id="rId135"/>
    <p:sldId id="268" r:id="rId136"/>
    <p:sldId id="349" r:id="rId137"/>
    <p:sldId id="269" r:id="rId138"/>
    <p:sldId id="350" r:id="rId139"/>
    <p:sldId id="306" r:id="rId140"/>
    <p:sldId id="270" r:id="rId141"/>
    <p:sldId id="445" r:id="rId142"/>
    <p:sldId id="446" r:id="rId143"/>
    <p:sldId id="447" r:id="rId144"/>
    <p:sldId id="448" r:id="rId145"/>
    <p:sldId id="351" r:id="rId146"/>
    <p:sldId id="449" r:id="rId147"/>
    <p:sldId id="469" r:id="rId148"/>
    <p:sldId id="470" r:id="rId149"/>
    <p:sldId id="413" r:id="rId150"/>
    <p:sldId id="307" r:id="rId151"/>
    <p:sldId id="355" r:id="rId152"/>
    <p:sldId id="410" r:id="rId153"/>
    <p:sldId id="411" r:id="rId154"/>
    <p:sldId id="414" r:id="rId155"/>
    <p:sldId id="415" r:id="rId156"/>
    <p:sldId id="471" r:id="rId157"/>
    <p:sldId id="420" r:id="rId158"/>
    <p:sldId id="421" r:id="rId159"/>
    <p:sldId id="418" r:id="rId160"/>
    <p:sldId id="419" r:id="rId161"/>
    <p:sldId id="417" r:id="rId162"/>
    <p:sldId id="472" r:id="rId163"/>
    <p:sldId id="265" r:id="rId164"/>
    <p:sldId id="311" r:id="rId1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2" y="-5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65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8E1DACC-258C-4F98-AE14-CFD51AE399AD}" type="datetimeFigureOut">
              <a:rPr lang="en-US"/>
              <a:pPr>
                <a:defRPr/>
              </a:pPr>
              <a:t>9/18/2011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E7BFC17-EC7E-4EAB-A9AA-53998B32C0DE}" type="slidenum">
              <a:rPr lang="en-US"/>
              <a:pPr>
                <a:defRPr/>
              </a:pPr>
              <a:t>‹#›</a:t>
            </a:fld>
            <a:endParaRPr lang="en-US"/>
          </a:p>
        </p:txBody>
      </p:sp>
    </p:spTree>
    <p:extLst>
      <p:ext uri="{BB962C8B-B14F-4D97-AF65-F5344CB8AC3E}">
        <p14:creationId xmlns:p14="http://schemas.microsoft.com/office/powerpoint/2010/main" val="24280695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E82001-CCD0-4ED5-AD12-C6264F14DBC9}"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C2611B-1AFC-47ED-ADE5-0790198F6F16}" type="slidenum">
              <a:rPr lang="en-US" smtClean="0"/>
              <a:pPr/>
              <a:t>63</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51E96E-9CC4-412E-A2C6-416C2558011C}" type="slidenum">
              <a:rPr lang="en-US" smtClean="0"/>
              <a:pPr/>
              <a:t>64</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166947-3BA0-43BB-A81D-9D4320ED871B}" type="slidenum">
              <a:rPr lang="en-US" smtClean="0"/>
              <a:pPr/>
              <a:t>65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782659-CCB8-4C1B-B38A-FA51A185A485}" type="slidenum">
              <a:rPr lang="en-US" smtClean="0"/>
              <a:pPr/>
              <a:t>66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3A6635-DBC0-4686-B563-E75DAC048CCD}" type="slidenum">
              <a:rPr lang="en-US" smtClean="0"/>
              <a:pPr/>
              <a:t>67</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25FB8F-54BC-4723-A2E1-3A057AC7D14F}" type="slidenum">
              <a:rPr lang="en-US" smtClean="0"/>
              <a:pPr/>
              <a:t>88</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A0F0C8-B75F-4835-8F5D-2191A51C1950}" type="slidenum">
              <a:rPr lang="en-US" smtClean="0"/>
              <a:pPr/>
              <a:t>91</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25FB8F-54BC-4723-A2E1-3A057AC7D14F}" type="slidenum">
              <a:rPr lang="en-US" smtClean="0"/>
              <a:pPr/>
              <a:t>92</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25FB8F-54BC-4723-A2E1-3A057AC7D14F}" type="slidenum">
              <a:rPr lang="en-US" smtClean="0"/>
              <a:pPr/>
              <a:t>95</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AD13DA-3993-4BC7-9487-F9E8214EA1EA}" type="slidenum">
              <a:rPr lang="en-US" smtClean="0"/>
              <a:pPr/>
              <a:t>98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935262-C259-40E4-A4A5-45466CAC4EAA}"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25FB8F-54BC-4723-A2E1-3A057AC7D14F}" type="slidenum">
              <a:rPr lang="en-US" smtClean="0"/>
              <a:pPr/>
              <a:t>101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7A1184-A440-4469-9924-5E6C16D4CD6B}" type="slidenum">
              <a:rPr lang="en-US" smtClean="0"/>
              <a:pPr/>
              <a:t>103</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CF7F55-BACB-456D-AC44-6AF1C2EFB46A}" type="slidenum">
              <a:rPr lang="en-US" smtClean="0"/>
              <a:pPr/>
              <a:t>104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F20D2-7AE2-444E-BC67-345C7D6CE51A}" type="slidenum">
              <a:rPr lang="en-US" smtClean="0"/>
              <a:pPr/>
              <a:t>105</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B94074-5734-4693-A70E-266CA38BF5C1}" type="slidenum">
              <a:rPr lang="en-US" smtClean="0"/>
              <a:pPr/>
              <a:t>106</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A354EC-A0A3-4A10-9C84-636C99B0279B}" type="slidenum">
              <a:rPr lang="en-US" smtClean="0"/>
              <a:pPr/>
              <a:t>107</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5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A35831-DB54-4D4D-B41F-F7B3AA9F233A}" type="slidenum">
              <a:rPr lang="en-US" smtClean="0"/>
              <a:pPr/>
              <a:t>108</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1013CF-F257-4C76-8681-2C874364574A}" type="slidenum">
              <a:rPr lang="en-US" smtClean="0"/>
              <a:pPr/>
              <a:t>113</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D10774-F56E-4B01-8889-F6A254DF77F3}" type="slidenum">
              <a:rPr lang="en-US" smtClean="0"/>
              <a:pPr/>
              <a:t>114</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2CE329-6A61-43E3-B88D-188B40148AAA}" type="slidenum">
              <a:rPr lang="en-US" smtClean="0"/>
              <a:pPr/>
              <a:t>117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DB9FD5-C33C-4424-A6EB-B1E5E23C3B5F}"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8B6067-F80E-4542-81B4-AA704F0A6AD5}" type="slidenum">
              <a:rPr lang="en-US" smtClean="0"/>
              <a:pPr/>
              <a:t>120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D28007-3200-4F93-AFE0-9405113F47AF}" type="slidenum">
              <a:rPr lang="en-US" smtClean="0"/>
              <a:pPr/>
              <a:t>129</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62F033-61F1-4A66-9BCD-89E5FBB59751}" type="slidenum">
              <a:rPr lang="en-US" smtClean="0"/>
              <a:pPr/>
              <a:t>132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C5FEF4-C1CB-492B-BFAB-82EF31ECA894}" type="slidenum">
              <a:rPr lang="en-US" smtClean="0"/>
              <a:pPr/>
              <a:t>135</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F54FAE-3029-45BB-8AAA-B52B57AF682A}" type="slidenum">
              <a:rPr lang="en-US" smtClean="0"/>
              <a:pPr/>
              <a:t>137</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44378F-293F-4C1E-AD2C-614440D44D14}" type="slidenum">
              <a:rPr lang="en-US" smtClean="0"/>
              <a:pPr/>
              <a:t>139</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9BF073-D84C-45B7-8DC3-9BEAA4F7D4B4}" type="slidenum">
              <a:rPr lang="en-US" smtClean="0"/>
              <a:pPr/>
              <a:t>140</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EBF6D6-FA2C-4855-9811-FBB07CEE7E0D}" type="slidenum">
              <a:rPr lang="en-US" smtClean="0"/>
              <a:pPr/>
              <a:t>149</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5ABC3F-A2F7-4ADD-A783-CB1EBC91D556}" type="slidenum">
              <a:rPr lang="en-US" smtClean="0"/>
              <a:pPr/>
              <a:t>150</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7B6B6F-B637-4206-8263-63A1152F5A51}" type="slidenum">
              <a:rPr lang="en-US" smtClean="0"/>
              <a:pPr/>
              <a:t>163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1677DC-0A23-46E1-9815-2943FCB30A99}"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84901D-FD31-4A81-AFFF-1F13017F29B6}" type="slidenum">
              <a:rPr lang="en-US" smtClean="0"/>
              <a:pPr/>
              <a:t>164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3222AE-7D46-4F98-8727-6E0D3E91973F}"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520DF46-BA08-4E84-800B-CF906EBA9306}" type="slidenum">
              <a:rPr lang="en-US" smtClean="0"/>
              <a:pPr/>
              <a:t>38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BA641C-4D1E-4418-AEFE-C5C517307462}" type="slidenum">
              <a:rPr lang="en-US" smtClean="0"/>
              <a:pPr/>
              <a:t>45</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B7FB13-20A7-4187-909D-310E35B788AD}" type="slidenum">
              <a:rPr lang="en-US" smtClean="0"/>
              <a:pPr/>
              <a:t>46</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B3F7B0-8CF4-4BD5-89D0-706FCCAA4179}" type="slidenum">
              <a:rPr lang="en-US" smtClean="0"/>
              <a:pPr/>
              <a:t>62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C6EA50C-56DE-42B5-81C0-5FA13B9966BB}"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CA205C-6191-463B-AC41-9579885A25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5CADED-836F-49FA-9FBD-44D16225D042}"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EC39C4-C1F4-48EC-9C9A-80C7B66B4AB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BAC2F7C-FFFC-49F4-A365-EE4248950827}"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4D33B50-7D4F-4AE8-A085-52D756E6798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73A820B-6401-4804-BC53-1537BAAB5C89}"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402FF0-BA2D-485F-A69B-FEA7E74733E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F9191D-1188-4A33-9334-3E4847969149}" type="datetimeFigureOut">
              <a:rPr lang="en-US"/>
              <a:pPr>
                <a:defRPr/>
              </a:pPr>
              <a:t>9/18/2011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A3DFF9-9BA9-4156-85D0-57F9CB49CC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DF793AB-790C-4247-9885-4386585B3931}"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E2C7C8-ADCD-415C-82DA-2013EB2A45C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3DF5B18-31F6-48CF-BF32-BC54D24FE8B3}" type="datetimeFigureOut">
              <a:rPr lang="en-US"/>
              <a:pPr>
                <a:defRPr/>
              </a:pPr>
              <a:t>9/18/2011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F5173D4-23FF-4D20-A6BF-FFBA2E2FF8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65DA63B-AB59-48C4-961B-DE132B98B2F1}" type="datetimeFigureOut">
              <a:rPr lang="en-US"/>
              <a:pPr>
                <a:defRPr/>
              </a:pPr>
              <a:t>9/18/2011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BF1AE8A-D819-42E5-805D-3F8D3C19998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B8E161B-0120-4B36-9CA3-2BF2F86229FB}" type="datetimeFigureOut">
              <a:rPr lang="en-US"/>
              <a:pPr>
                <a:defRPr/>
              </a:pPr>
              <a:t>9/18/2011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7D48C6D-290B-4DAD-9768-A1A12BCA99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C207C48-7D91-4042-AC55-9D1AB3FD9114}"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DBEC05-71DC-4C2C-9027-E677953726C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64E2694-6367-4A68-A49E-E315D3CFAFD2}" type="datetimeFigureOut">
              <a:rPr lang="en-US"/>
              <a:pPr>
                <a:defRPr/>
              </a:pPr>
              <a:t>9/18/2011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5537E6-C56F-469F-A837-7AAC3627E5F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F491723-EC04-4EAA-BF09-4826C1CBD138}" type="datetimeFigureOut">
              <a:rPr lang="en-US"/>
              <a:pPr>
                <a:defRPr/>
              </a:pPr>
              <a:t>9/18/2011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12F8AD9-9590-4ADD-9219-5AE3EFA73F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Advocacy_group" TargetMode="External"/><Relationship Id="rId2" Type="http://schemas.openxmlformats.org/officeDocument/2006/relationships/hyperlink" Target="http://en.wikipedia.org/wiki/Political_faction" TargetMode="Externa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3" Type="http://schemas.openxmlformats.org/officeDocument/2006/relationships/hyperlink" Target="http://en.wikipedia.org/wiki/Judicial_review" TargetMode="External"/><Relationship Id="rId2" Type="http://schemas.openxmlformats.org/officeDocument/2006/relationships/hyperlink" Target="http://en.wikipedia.org/wiki/Filibuster" TargetMode="Externa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hyperlink" Target="http://www.thevrwc.org/antifederalist/antiFederalist10.html" TargetMode="Externa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hyperlink" Target="http://teachingamericanhistory.org/ratification/timeline-antifederalist.html" TargetMode="Externa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3" Type="http://schemas.openxmlformats.org/officeDocument/2006/relationships/hyperlink" Target="http://en.wikipedia.org/wiki/Collective_action"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hyperlink" Target="http://en.wikipedia.org/wiki/Free_rider_problem" TargetMode="Externa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3" Type="http://schemas.openxmlformats.org/officeDocument/2006/relationships/hyperlink" Target="http://en.wikipedia.org/wiki/Political_entrepreneur"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3" Type="http://schemas.openxmlformats.org/officeDocument/2006/relationships/hyperlink" Target="http://www.jonathanrauch.com/jrauch_articles/demosclerosis_the_original_article/"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Athenian_democracy#Criticism_of_the_democracy"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en.wikipedia.org/wiki/Peloponnesian_War"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en.wikipedia.org/wiki/Trial_of_Socrate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en.wikipedia.org/wiki/Democracy"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www.lexrex.com/enlightened/AmericanIdeal/yardstick/demexcess.htm"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en.wikipedia.org/wiki/Republic" TargetMode="Externa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hyperlink" Target="http://www.constitution.org/fed/federa10.htm"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http://en.wikipedia.org/wiki/Federalist_No._10" TargetMode="External"/><Relationship Id="rId4" Type="http://schemas.openxmlformats.org/officeDocument/2006/relationships/hyperlink" Target="http://en.wikipedia.org/wiki/James_Madison"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www.constitution.org/fed/federa10.htm"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en.wikipedia.org/wiki/Federalist_No._10"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hyperlink" Target="http://candst.tripod.com/tnppage/baptist.htm" TargetMode="Externa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hyperlink" Target="http://www.usconstitution.net/jeffwall.html" TargetMode="Externa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historyguide.org/ancient/pericles.html" TargetMode="External"/><Relationship Id="rId2" Type="http://schemas.openxmlformats.org/officeDocument/2006/relationships/hyperlink" Target="http://en.wikipedia.org/wiki/Athenian_democracy" TargetMode="Externa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en.wikipedia.org/wiki/Federalist_No._10" TargetMode="Externa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2301</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Federalist #10 and </a:t>
            </a:r>
            <a:br>
              <a:rPr lang="en-US" dirty="0" smtClean="0"/>
            </a:br>
            <a:r>
              <a:rPr lang="en-US" dirty="0" smtClean="0"/>
              <a:t>the Republicanism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Please note that I expect you read through Federalist #10 and be prepared to answer a handful of questions regarding its text.</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Impulse: A common feeling to act against an unpopular group.</a:t>
            </a:r>
            <a:br>
              <a:rPr lang="en-US" dirty="0" smtClean="0"/>
            </a:br>
            <a:r>
              <a:rPr lang="en-US" dirty="0" smtClean="0"/>
              <a:t/>
            </a:r>
            <a:br>
              <a:rPr lang="en-US" dirty="0" smtClean="0"/>
            </a:br>
            <a:r>
              <a:rPr lang="en-US" dirty="0" smtClean="0"/>
              <a:t>Opportunity: The means to act on that feeling.</a:t>
            </a:r>
            <a:br>
              <a:rPr lang="en-US" dirty="0" smtClean="0"/>
            </a:br>
            <a:r>
              <a:rPr lang="en-US" dirty="0" smtClean="0"/>
              <a:t/>
            </a:r>
            <a:br>
              <a:rPr lang="en-US" dirty="0" smtClean="0"/>
            </a:br>
            <a:r>
              <a:rPr lang="en-US" dirty="0" smtClean="0"/>
              <a:t>If they intersect – the majority can do anything.</a:t>
            </a:r>
            <a:endParaRPr lang="en-US" dirty="0"/>
          </a:p>
        </p:txBody>
      </p:sp>
    </p:spTree>
    <p:extLst>
      <p:ext uri="{BB962C8B-B14F-4D97-AF65-F5344CB8AC3E}">
        <p14:creationId xmlns:p14="http://schemas.microsoft.com/office/powerpoint/2010/main" val="183934386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Madison argues that </a:t>
            </a:r>
            <a:r>
              <a:rPr lang="en-US" dirty="0" smtClean="0"/>
              <a:t>impulse and opportunity coincide in </a:t>
            </a:r>
            <a:r>
              <a:rPr lang="en-US" dirty="0" smtClean="0"/>
              <a:t>a direct democracy where people can meet in person, make quick decisions and implement them immediately</a:t>
            </a:r>
            <a:r>
              <a:rPr lang="en-US" dirty="0" smtClean="0"/>
              <a:t>.</a:t>
            </a:r>
            <a:br>
              <a:rPr lang="en-US" dirty="0" smtClean="0"/>
            </a:br>
            <a:r>
              <a:rPr lang="en-US" dirty="0" smtClean="0"/>
              <a:t/>
            </a:r>
            <a:br>
              <a:rPr lang="en-US" dirty="0" smtClean="0"/>
            </a:br>
            <a:r>
              <a:rPr lang="en-US" dirty="0" smtClean="0"/>
              <a:t>Think about the Salem Witch Trials or </a:t>
            </a:r>
            <a:r>
              <a:rPr lang="en-US" dirty="0" err="1" smtClean="0"/>
              <a:t>lynchings</a:t>
            </a:r>
            <a:r>
              <a:rPr lang="en-US" dirty="0" smtClean="0"/>
              <a:t>.</a:t>
            </a:r>
            <a:endParaRPr lang="en-US" dirty="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“If </a:t>
            </a:r>
            <a:r>
              <a:rPr lang="en-US" dirty="0"/>
              <a:t>the impulse and the opportunity be suffered to coincide, we well know that neither moral nor religious motives can be relied on as an adequate control</a:t>
            </a:r>
            <a:r>
              <a:rPr lang="en-US" dirty="0" smtClean="0"/>
              <a:t>.”</a:t>
            </a:r>
            <a:endParaRPr lang="en-US" dirty="0"/>
          </a:p>
        </p:txBody>
      </p:sp>
    </p:spTree>
    <p:extLst>
      <p:ext uri="{BB962C8B-B14F-4D97-AF65-F5344CB8AC3E}">
        <p14:creationId xmlns:p14="http://schemas.microsoft.com/office/powerpoint/2010/main" val="16074594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126162"/>
          </a:xfrm>
        </p:spPr>
        <p:txBody>
          <a:bodyPr/>
          <a:lstStyle/>
          <a:p>
            <a:r>
              <a:rPr lang="en-US" dirty="0" smtClean="0"/>
              <a:t>Passion will translate immediately into </a:t>
            </a:r>
            <a:r>
              <a:rPr lang="en-US" dirty="0" smtClean="0"/>
              <a:t>legislation, and will be implemented immediately.</a:t>
            </a:r>
            <a:r>
              <a:rPr lang="en-US" dirty="0" smtClean="0"/>
              <a:t/>
            </a:r>
            <a:br>
              <a:rPr lang="en-US" dirty="0" smtClean="0"/>
            </a:br>
            <a:r>
              <a:rPr lang="en-US" dirty="0" smtClean="0"/>
              <a:t/>
            </a:r>
            <a:br>
              <a:rPr lang="en-US" dirty="0" smtClean="0"/>
            </a:br>
            <a:r>
              <a:rPr lang="en-US" dirty="0" smtClean="0"/>
              <a:t>This is why democracies are dangerous. They can be subject to the preferences of violent, passionate majorities.</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6202362"/>
          </a:xfrm>
        </p:spPr>
        <p:txBody>
          <a:bodyPr/>
          <a:lstStyle/>
          <a:p>
            <a:pPr eaLnBrk="1" hangingPunct="1"/>
            <a:r>
              <a:rPr lang="en-US" b="1" i="1" smtClean="0"/>
              <a:t/>
            </a:r>
            <a:br>
              <a:rPr lang="en-US" b="1" i="1" smtClean="0"/>
            </a:br>
            <a:r>
              <a:rPr lang="en-US" smtClean="0"/>
              <a:t>Pure democracies can admit of no cure for the mischiefs of faction since there is no barrier between the individual and the law.  </a:t>
            </a:r>
            <a:br>
              <a:rPr lang="en-US" smtClean="0"/>
            </a:br>
            <a:endParaRPr lang="en-US" smtClean="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274638"/>
            <a:ext cx="8229600" cy="6202362"/>
          </a:xfrm>
        </p:spPr>
        <p:txBody>
          <a:bodyPr/>
          <a:lstStyle/>
          <a:p>
            <a:pPr eaLnBrk="1" hangingPunct="1"/>
            <a:r>
              <a:rPr lang="en-US" smtClean="0"/>
              <a:t>A republic – an indirect democracy - can provide the solution to this problem. A country can be both based on individual liberty and sovereignty and be resistant to tyranny of the majority and instability.</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202362"/>
          </a:xfrm>
        </p:spPr>
        <p:txBody>
          <a:bodyPr/>
          <a:lstStyle/>
          <a:p>
            <a:pPr eaLnBrk="1" hangingPunct="1"/>
            <a:r>
              <a:rPr lang="en-US" dirty="0" smtClean="0"/>
              <a:t>There are two ways republics can cure the violence of faction.</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126162"/>
          </a:xfrm>
        </p:spPr>
        <p:txBody>
          <a:bodyPr/>
          <a:lstStyle/>
          <a:p>
            <a:r>
              <a:rPr lang="en-US" dirty="0" smtClean="0"/>
              <a:t>First – because representatives, not the people, will make decisions. They will less likely to be motivated by pure </a:t>
            </a:r>
            <a:r>
              <a:rPr lang="en-US" dirty="0" smtClean="0"/>
              <a:t>passion – though this is not always the case – as he admits.</a:t>
            </a:r>
            <a:br>
              <a:rPr lang="en-US" dirty="0" smtClean="0"/>
            </a:br>
            <a:r>
              <a:rPr lang="en-US" dirty="0" smtClean="0"/>
              <a:t/>
            </a:r>
            <a:br>
              <a:rPr lang="en-US" dirty="0" smtClean="0"/>
            </a:br>
            <a:r>
              <a:rPr lang="en-US" dirty="0" smtClean="0"/>
              <a:t>“Enlightened statesmen will not always be at the helm.”</a:t>
            </a:r>
            <a:endParaRPr lang="en-US" dirty="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202362"/>
          </a:xfrm>
        </p:spPr>
        <p:txBody>
          <a:bodyPr/>
          <a:lstStyle/>
          <a:p>
            <a:pPr eaLnBrk="1" hangingPunct="1"/>
            <a:r>
              <a:rPr lang="en-US" dirty="0" smtClean="0"/>
              <a:t>The representative system will slow the process down so that passionate feelings will not immediately influence policy.</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fact that the public can only directly impact the government in periodic elections minimizes the opportunity for passionate majorities to dominate policymaking. </a:t>
            </a:r>
            <a:r>
              <a:rPr lang="en-US" dirty="0" smtClean="0"/>
              <a:t/>
            </a:r>
            <a:br>
              <a:rPr lang="en-US" dirty="0" smtClean="0"/>
            </a:br>
            <a:r>
              <a:rPr lang="en-US" dirty="0" smtClean="0"/>
              <a:t/>
            </a:r>
            <a:br>
              <a:rPr lang="en-US" dirty="0" smtClean="0"/>
            </a:br>
            <a:r>
              <a:rPr lang="en-US" dirty="0" smtClean="0"/>
              <a:t>They can only have that influence at the appointed time.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A </a:t>
            </a:r>
            <a:r>
              <a:rPr lang="en-US" sz="4000" dirty="0" smtClean="0">
                <a:hlinkClick r:id="rId2"/>
              </a:rPr>
              <a:t>faction</a:t>
            </a:r>
            <a:r>
              <a:rPr lang="en-US" sz="4000" dirty="0" smtClean="0"/>
              <a:t>, as the term was used by Madison, is similar to what we would call today </a:t>
            </a:r>
            <a:r>
              <a:rPr lang="en-US" sz="4000" dirty="0" smtClean="0">
                <a:hlinkClick r:id="rId3"/>
              </a:rPr>
              <a:t>interest (or advocacy) groups</a:t>
            </a:r>
            <a:r>
              <a:rPr lang="en-US" sz="4000" dirty="0" smtClean="0"/>
              <a:t>.</a:t>
            </a:r>
            <a:br>
              <a:rPr lang="en-US" sz="4000" dirty="0" smtClean="0"/>
            </a:br>
            <a:r>
              <a:rPr lang="en-US" sz="4000" dirty="0" smtClean="0"/>
              <a:t/>
            </a:r>
            <a:br>
              <a:rPr lang="en-US" sz="4000" dirty="0" smtClean="0"/>
            </a:br>
            <a:r>
              <a:rPr lang="en-US" sz="4000" dirty="0" smtClean="0"/>
              <a:t>As we will see, the Constitution is designed in part to impact how groups form in the nation and how capable those groups are to creating instability.</a:t>
            </a:r>
            <a:endParaRPr lang="en-US" sz="4000"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Second – because a representative government is more likely to contain multiple interests, making it less likely that a single permanent majority can be formed. The majority is likely to be split.</a:t>
            </a:r>
            <a:endParaRPr lang="en-US"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existence of multiple interests makes it less likely that one, or a small handful of interests will allow for the formation of a majority – especially one that can be sustained.  </a:t>
            </a:r>
            <a:endParaRPr lang="en-US" dirty="0"/>
          </a:p>
        </p:txBody>
      </p:sp>
    </p:spTree>
    <p:extLst>
      <p:ext uri="{BB962C8B-B14F-4D97-AF65-F5344CB8AC3E}">
        <p14:creationId xmlns:p14="http://schemas.microsoft.com/office/powerpoint/2010/main" val="414118307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large country will contain many interests.</a:t>
            </a:r>
            <a:endParaRPr lang="en-US" dirty="0"/>
          </a:p>
        </p:txBody>
      </p:sp>
    </p:spTree>
    <p:extLst>
      <p:ext uri="{BB962C8B-B14F-4D97-AF65-F5344CB8AC3E}">
        <p14:creationId xmlns:p14="http://schemas.microsoft.com/office/powerpoint/2010/main" val="98061454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202362"/>
          </a:xfrm>
        </p:spPr>
        <p:txBody>
          <a:bodyPr/>
          <a:lstStyle/>
          <a:p>
            <a:pPr eaLnBrk="1" hangingPunct="1"/>
            <a:r>
              <a:rPr lang="en-US" dirty="0" smtClean="0"/>
              <a:t>The House of Representatives, for example, contains 435 members elected from 435 distinct districts around the country.</a:t>
            </a:r>
            <a:br>
              <a:rPr lang="en-US" dirty="0" smtClean="0"/>
            </a:br>
            <a:r>
              <a:rPr lang="en-US" dirty="0" smtClean="0"/>
              <a:t/>
            </a:r>
            <a:br>
              <a:rPr lang="en-US" dirty="0" smtClean="0"/>
            </a:br>
            <a:r>
              <a:rPr lang="en-US" dirty="0" smtClean="0"/>
              <a:t>The various points of view held across the country will be heard in the House.</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202362"/>
          </a:xfrm>
        </p:spPr>
        <p:txBody>
          <a:bodyPr/>
          <a:lstStyle/>
          <a:p>
            <a:pPr eaLnBrk="1" hangingPunct="1"/>
            <a:r>
              <a:rPr lang="en-US" dirty="0" smtClean="0"/>
              <a:t>Madison argues that the smaller the republic, the more dangerous it can be because there will be a smaller number of interests contained within it. This makes the formation of a majority more likely.</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“Extend </a:t>
            </a:r>
            <a:r>
              <a:rPr lang="en-US" sz="3600" dirty="0"/>
              <a:t>the sphere, and you take in a greater variety of parties and interests; you make it less probable that a majority of the whole will have a common motive to invade the rights of other citizens; or if such a common motive exists, it will be more difficult for all who feel it to discover their own strength, and to act in unison with each other</a:t>
            </a:r>
            <a:r>
              <a:rPr lang="en-US" sz="3600" dirty="0" smtClean="0"/>
              <a:t>.”</a:t>
            </a:r>
            <a:endParaRPr lang="en-US" sz="3600" dirty="0"/>
          </a:p>
        </p:txBody>
      </p:sp>
    </p:spTree>
    <p:extLst>
      <p:ext uri="{BB962C8B-B14F-4D97-AF65-F5344CB8AC3E}">
        <p14:creationId xmlns:p14="http://schemas.microsoft.com/office/powerpoint/2010/main" val="379441857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Local governments are more likely to be tyrannical than state </a:t>
            </a:r>
            <a:r>
              <a:rPr lang="en-US" dirty="0" smtClean="0"/>
              <a:t>governments and state governments are more likely to be tyrannical than the national </a:t>
            </a:r>
            <a:r>
              <a:rPr lang="en-US" dirty="0" smtClean="0"/>
              <a:t>governments.</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274638"/>
            <a:ext cx="8229600" cy="6126162"/>
          </a:xfrm>
        </p:spPr>
        <p:txBody>
          <a:bodyPr/>
          <a:lstStyle/>
          <a:p>
            <a:r>
              <a:rPr lang="en-US" dirty="0" smtClean="0"/>
              <a:t>Note: Since the Texas Constitution is far more democratic in its design and smaller in scale than the U.S., it may be more prone to tyranny of the majority.</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Madison’s point was that states were becoming tyrannical. The ability of the minority – land owners – to preserve their rights – property – was being jeopardized. </a:t>
            </a:r>
            <a:endParaRPr lang="en-US" dirty="0"/>
          </a:p>
        </p:txBody>
      </p:sp>
    </p:spTree>
    <p:extLst>
      <p:ext uri="{BB962C8B-B14F-4D97-AF65-F5344CB8AC3E}">
        <p14:creationId xmlns:p14="http://schemas.microsoft.com/office/powerpoint/2010/main" val="4022267557"/>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 noted in the states at </a:t>
            </a:r>
            <a:r>
              <a:rPr lang="en-US" dirty="0"/>
              <a:t>that time: </a:t>
            </a:r>
            <a:r>
              <a:rPr lang="en-US" dirty="0" smtClean="0"/>
              <a:t>“A </a:t>
            </a:r>
            <a:r>
              <a:rPr lang="en-US" dirty="0"/>
              <a:t>rage for paper money, for an abolition of debts, </a:t>
            </a:r>
            <a:r>
              <a:rPr lang="en-US" dirty="0" smtClean="0"/>
              <a:t>[and] for </a:t>
            </a:r>
            <a:r>
              <a:rPr lang="en-US" dirty="0"/>
              <a:t>an equal division of </a:t>
            </a:r>
            <a:r>
              <a:rPr lang="en-US" dirty="0" smtClean="0"/>
              <a:t>property.” A national government could suppress those tendencies.</a:t>
            </a:r>
            <a:endParaRPr lang="en-US" dirty="0"/>
          </a:p>
        </p:txBody>
      </p:sp>
    </p:spTree>
    <p:extLst>
      <p:ext uri="{BB962C8B-B14F-4D97-AF65-F5344CB8AC3E}">
        <p14:creationId xmlns:p14="http://schemas.microsoft.com/office/powerpoint/2010/main" val="516953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Consequently, this allows us to take an early look at interest groups, what they are, how they form, and how they are – or are not – effective.</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202362"/>
          </a:xfrm>
        </p:spPr>
        <p:txBody>
          <a:bodyPr/>
          <a:lstStyle/>
          <a:p>
            <a:pPr eaLnBrk="1" hangingPunct="1"/>
            <a:r>
              <a:rPr lang="en-US" smtClean="0"/>
              <a:t>Madison's Ironic Conclusion: A Republican Solution to a Republican Problem.</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answer to the problem of factions – interest groups – is to make more of them.</a:t>
            </a:r>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126162"/>
          </a:xfrm>
        </p:spPr>
        <p:txBody>
          <a:bodyPr/>
          <a:lstStyle/>
          <a:p>
            <a:r>
              <a:rPr lang="en-US" dirty="0" smtClean="0"/>
              <a:t>Everyone is a </a:t>
            </a:r>
            <a:r>
              <a:rPr lang="en-US" dirty="0" smtClean="0"/>
              <a:t>minority, no one group can dominate.</a:t>
            </a:r>
            <a:endParaRPr lang="en-US" dirty="0" smtClean="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274638"/>
            <a:ext cx="8229600" cy="6126162"/>
          </a:xfrm>
        </p:spPr>
        <p:txBody>
          <a:bodyPr/>
          <a:lstStyle/>
          <a:p>
            <a:r>
              <a:rPr lang="en-US" smtClean="0"/>
              <a:t>A minority cannot tyrannize the majority in a democracy.</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Certain institutions can preserve the benefits of a minority.</a:t>
            </a:r>
            <a:br>
              <a:rPr lang="en-US" dirty="0" smtClean="0"/>
            </a:br>
            <a:r>
              <a:rPr lang="en-US" dirty="0" smtClean="0"/>
              <a:t/>
            </a:r>
            <a:br>
              <a:rPr lang="en-US" dirty="0" smtClean="0"/>
            </a:br>
            <a:r>
              <a:rPr lang="en-US" dirty="0" smtClean="0"/>
              <a:t>The </a:t>
            </a:r>
            <a:r>
              <a:rPr lang="en-US" dirty="0" smtClean="0"/>
              <a:t>Senate – six year terms</a:t>
            </a:r>
            <a:r>
              <a:rPr lang="en-US" dirty="0" smtClean="0"/>
              <a:t/>
            </a:r>
            <a:br>
              <a:rPr lang="en-US" dirty="0" smtClean="0"/>
            </a:br>
            <a:r>
              <a:rPr lang="en-US" dirty="0" smtClean="0"/>
              <a:t>The </a:t>
            </a:r>
            <a:r>
              <a:rPr lang="en-US" dirty="0" smtClean="0"/>
              <a:t>Courts – appointed to the office, not subject to popular pressure</a:t>
            </a:r>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Certain procedures allow a minority to stop legislation from either being passed or implemented.</a:t>
            </a:r>
            <a:br>
              <a:rPr lang="en-US" dirty="0" smtClean="0"/>
            </a:br>
            <a:r>
              <a:rPr lang="en-US" dirty="0" smtClean="0"/>
              <a:t/>
            </a:r>
            <a:br>
              <a:rPr lang="en-US" dirty="0" smtClean="0"/>
            </a:br>
            <a:r>
              <a:rPr lang="en-US" dirty="0" smtClean="0">
                <a:hlinkClick r:id="rId2"/>
              </a:rPr>
              <a:t>Filibusters</a:t>
            </a:r>
            <a:r>
              <a:rPr lang="en-US" dirty="0" smtClean="0"/>
              <a:t/>
            </a:r>
            <a:br>
              <a:rPr lang="en-US" dirty="0" smtClean="0"/>
            </a:br>
            <a:r>
              <a:rPr lang="en-US" dirty="0" smtClean="0">
                <a:hlinkClick r:id="rId3"/>
              </a:rPr>
              <a:t>Judicial Review</a:t>
            </a:r>
            <a:endParaRPr lang="en-US"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a:t>
            </a:r>
            <a:r>
              <a:rPr lang="en-US" dirty="0" smtClean="0"/>
              <a:t>Anti-Federalists disagreed with Madison’s assessment and wrote a  </a:t>
            </a:r>
            <a:r>
              <a:rPr lang="en-US" dirty="0" smtClean="0"/>
              <a:t>response:</a:t>
            </a:r>
            <a:br>
              <a:rPr lang="en-US" dirty="0" smtClean="0"/>
            </a:br>
            <a:r>
              <a:rPr lang="en-US" dirty="0" smtClean="0"/>
              <a:t/>
            </a:r>
            <a:br>
              <a:rPr lang="en-US" dirty="0" smtClean="0"/>
            </a:br>
            <a:r>
              <a:rPr lang="en-US" dirty="0" smtClean="0">
                <a:hlinkClick r:id="rId2"/>
              </a:rPr>
              <a:t>Anti-Federalist </a:t>
            </a:r>
            <a:r>
              <a:rPr lang="en-US" dirty="0" smtClean="0">
                <a:hlinkClick r:id="rId2"/>
              </a:rPr>
              <a:t>#10</a:t>
            </a: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On the preservation of parties, public liberty </a:t>
            </a:r>
            <a:r>
              <a:rPr lang="en-US" dirty="0" smtClean="0"/>
              <a:t>depends</a:t>
            </a:r>
            <a:br>
              <a:rPr lang="en-US" dirty="0" smtClean="0"/>
            </a:br>
            <a:r>
              <a:rPr lang="en-US" dirty="0" smtClean="0"/>
              <a:t/>
            </a:r>
            <a:br>
              <a:rPr lang="en-US" dirty="0" smtClean="0"/>
            </a:br>
            <a:r>
              <a:rPr lang="en-US" dirty="0" smtClean="0"/>
              <a:t>A Farmer</a:t>
            </a:r>
            <a:endParaRPr lang="en-US" dirty="0"/>
          </a:p>
        </p:txBody>
      </p:sp>
    </p:spTree>
    <p:extLst>
      <p:ext uri="{BB962C8B-B14F-4D97-AF65-F5344CB8AC3E}">
        <p14:creationId xmlns:p14="http://schemas.microsoft.com/office/powerpoint/2010/main" val="472579548"/>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85819"/>
          </a:xfrm>
        </p:spPr>
        <p:txBody>
          <a:bodyPr/>
          <a:lstStyle/>
          <a:p>
            <a:r>
              <a:rPr lang="en-US" sz="3200" i="1" dirty="0"/>
              <a:t>The Antifederalist Maryland Farmer, wary of the emergence of a high-toned social class, urges ordinary Americans to "preserve your jealousy &amp; [for] on the preservation of parties, public liberty depends. Whenever men are unanimous on great public questions, whenever there is but one party, freedom ceases and despotism commences. The object of a free and wise people should be so to balance parties, that from the weakness of all you may be governed by the moderation of the combined judgments of the whole, not tyrannized ever by the blind passions of a few individuals</a:t>
            </a:r>
            <a:r>
              <a:rPr lang="en-US" sz="3200" i="1" dirty="0" smtClean="0"/>
              <a:t>.“ – </a:t>
            </a:r>
            <a:r>
              <a:rPr lang="en-US" sz="3200" i="1" dirty="0" smtClean="0">
                <a:hlinkClick r:id="rId2"/>
              </a:rPr>
              <a:t>source</a:t>
            </a:r>
            <a:r>
              <a:rPr lang="en-US" sz="3200" i="1" dirty="0" smtClean="0"/>
              <a:t>.</a:t>
            </a:r>
            <a:endParaRPr lang="en-US" sz="3200" dirty="0"/>
          </a:p>
        </p:txBody>
      </p:sp>
    </p:spTree>
    <p:extLst>
      <p:ext uri="{BB962C8B-B14F-4D97-AF65-F5344CB8AC3E}">
        <p14:creationId xmlns:p14="http://schemas.microsoft.com/office/powerpoint/2010/main" val="29830894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049962"/>
          </a:xfrm>
        </p:spPr>
        <p:txBody>
          <a:bodyPr/>
          <a:lstStyle/>
          <a:p>
            <a:r>
              <a:rPr lang="en-US" dirty="0" smtClean="0"/>
              <a:t>Contemporary </a:t>
            </a:r>
            <a:r>
              <a:rPr lang="en-US" dirty="0" smtClean="0"/>
              <a:t>criticism #1: </a:t>
            </a:r>
            <a:r>
              <a:rPr lang="en-US" dirty="0" smtClean="0"/>
              <a:t>Madison seems to believe that the natural development of groups will allow these groups to check each other.</a:t>
            </a:r>
            <a:br>
              <a:rPr lang="en-US" dirty="0" smtClean="0"/>
            </a:br>
            <a:r>
              <a:rPr lang="en-US" dirty="0" smtClean="0"/>
              <a:t/>
            </a:r>
            <a:br>
              <a:rPr lang="en-US" dirty="0" smtClean="0"/>
            </a:br>
            <a:r>
              <a:rPr lang="en-US" dirty="0" smtClean="0"/>
              <a:t>But is Madison painting an adequate picture of the dynamics of group formation?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At root, this section concerns a conflict that exists between the concept of popular sovereignty and democracy. </a:t>
            </a:r>
            <a:endParaRPr lang="en-US"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raises important questions about how interests organize and become influential, and equally important questions about why others cannot. </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Madison seems to believe that any new interest will lead to the formation of a group around it. </a:t>
            </a:r>
            <a:br>
              <a:rPr lang="en-US" dirty="0" smtClean="0"/>
            </a:br>
            <a:r>
              <a:rPr lang="en-US" dirty="0" smtClean="0"/>
              <a:t/>
            </a:r>
            <a:br>
              <a:rPr lang="en-US" dirty="0" smtClean="0"/>
            </a:br>
            <a:r>
              <a:rPr lang="en-US" dirty="0" smtClean="0"/>
              <a:t>In some sense this is true.</a:t>
            </a:r>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049962"/>
          </a:xfrm>
        </p:spPr>
        <p:txBody>
          <a:bodyPr/>
          <a:lstStyle/>
          <a:p>
            <a:pPr eaLnBrk="1" hangingPunct="1"/>
            <a:r>
              <a:rPr lang="en-US" dirty="0" smtClean="0"/>
              <a:t>But not all interests in society are equally able to organize. Interests that can provide tangible material benefits to small cohesive members can organize more effectively than those that cannot.</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examples: The wealthy can form more effectively than the poor.</a:t>
            </a:r>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is difficult to form interest groups because not everyone wants to work to make sure they are effective.</a:t>
            </a:r>
            <a:br>
              <a:rPr lang="en-US" dirty="0" smtClean="0"/>
            </a:br>
            <a:r>
              <a:rPr lang="en-US" dirty="0" smtClean="0"/>
              <a:t/>
            </a:r>
            <a:br>
              <a:rPr lang="en-US" dirty="0" smtClean="0"/>
            </a:br>
            <a:r>
              <a:rPr lang="en-US" dirty="0" smtClean="0"/>
              <a:t>Some people free ride off the work of others.</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126162"/>
          </a:xfrm>
        </p:spPr>
        <p:txBody>
          <a:bodyPr/>
          <a:lstStyle/>
          <a:p>
            <a:pPr eaLnBrk="1" hangingPunct="1"/>
            <a:r>
              <a:rPr lang="en-US" dirty="0" smtClean="0">
                <a:hlinkClick r:id="rId3"/>
              </a:rPr>
              <a:t>The Collective Action Problem</a:t>
            </a:r>
            <a:r>
              <a:rPr lang="en-US" dirty="0" smtClean="0"/>
              <a:t/>
            </a:r>
            <a:br>
              <a:rPr lang="en-US" dirty="0" smtClean="0"/>
            </a:br>
            <a:r>
              <a:rPr lang="en-US" dirty="0" smtClean="0"/>
              <a:t/>
            </a:r>
            <a:br>
              <a:rPr lang="en-US" dirty="0" smtClean="0"/>
            </a:br>
            <a:r>
              <a:rPr lang="en-US" dirty="0" smtClean="0">
                <a:hlinkClick r:id="rId4"/>
              </a:rPr>
              <a:t>The Free Rider Problem</a:t>
            </a:r>
            <a:endParaRPr lang="en-US" dirty="0" smtClean="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Groups form only if someone figure out how to get potential members to avoid the tendency to free ride.</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274638"/>
            <a:ext cx="8229600" cy="6049962"/>
          </a:xfrm>
        </p:spPr>
        <p:txBody>
          <a:bodyPr/>
          <a:lstStyle/>
          <a:p>
            <a:pPr eaLnBrk="1" hangingPunct="1"/>
            <a:r>
              <a:rPr lang="en-US" dirty="0" smtClean="0">
                <a:hlinkClick r:id="rId3"/>
              </a:rPr>
              <a:t>Political Entrepreneur</a:t>
            </a:r>
            <a:r>
              <a:rPr lang="en-US" dirty="0" smtClean="0"/>
              <a:t/>
            </a:r>
            <a:br>
              <a:rPr lang="en-US" dirty="0" smtClean="0"/>
            </a:br>
            <a:r>
              <a:rPr lang="en-US" dirty="0" smtClean="0"/>
              <a:t/>
            </a:r>
            <a:br>
              <a:rPr lang="en-US" dirty="0" smtClean="0"/>
            </a:br>
            <a:r>
              <a:rPr lang="en-US" dirty="0" smtClean="0"/>
              <a:t>The individual responsible for determining how best to organize an interest. </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Often this means figuring out how members can get selective benefits that are available only to members of the group. </a:t>
            </a:r>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274638"/>
            <a:ext cx="8229600" cy="6126162"/>
          </a:xfrm>
        </p:spPr>
        <p:txBody>
          <a:bodyPr/>
          <a:lstStyle/>
          <a:p>
            <a:r>
              <a:rPr lang="en-US" dirty="0" smtClean="0"/>
              <a:t>Groups that can offer the strongest incentives to join will be more powerful than those that cannot.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While we know from our discussion of natural rights that a government must rest on the people, history tells us that the people can provide an unstable basis for government. </a:t>
            </a:r>
            <a:endParaRPr lang="en-US"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638"/>
            <a:ext cx="8229600" cy="6126162"/>
          </a:xfrm>
        </p:spPr>
        <p:txBody>
          <a:bodyPr/>
          <a:lstStyle/>
          <a:p>
            <a:pPr eaLnBrk="1" hangingPunct="1"/>
            <a:r>
              <a:rPr lang="en-US" dirty="0" smtClean="0"/>
              <a:t>Types of Selective Benefits</a:t>
            </a:r>
            <a:br>
              <a:rPr lang="en-US" dirty="0" smtClean="0"/>
            </a:br>
            <a:r>
              <a:rPr lang="en-US" dirty="0" smtClean="0"/>
              <a:t/>
            </a:r>
            <a:br>
              <a:rPr lang="en-US" dirty="0" smtClean="0"/>
            </a:br>
            <a:r>
              <a:rPr lang="en-US" dirty="0" smtClean="0"/>
              <a:t>Material</a:t>
            </a:r>
            <a:br>
              <a:rPr lang="en-US" dirty="0" smtClean="0"/>
            </a:br>
            <a:r>
              <a:rPr lang="en-US" dirty="0" smtClean="0"/>
              <a:t>Purposive</a:t>
            </a:r>
            <a:br>
              <a:rPr lang="en-US" dirty="0" smtClean="0"/>
            </a:br>
            <a:r>
              <a:rPr lang="en-US" dirty="0" err="1" smtClean="0"/>
              <a:t>Solidary</a:t>
            </a:r>
            <a:r>
              <a:rPr lang="en-US" dirty="0" smtClean="0"/>
              <a:t/>
            </a:r>
            <a:br>
              <a:rPr lang="en-US" dirty="0" smtClean="0"/>
            </a:br>
            <a:r>
              <a:rPr lang="en-US" dirty="0" smtClean="0"/>
              <a:t>Informational</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material incentive refers to some monetary advantage one gets as a consequence of being a member of the group that one would not have otherwise received.</a:t>
            </a:r>
            <a:br>
              <a:rPr lang="en-US" dirty="0" smtClean="0"/>
            </a:br>
            <a:r>
              <a:rPr lang="en-US" dirty="0" smtClean="0"/>
              <a:t/>
            </a:r>
            <a:br>
              <a:rPr lang="en-US" dirty="0" smtClean="0"/>
            </a:br>
            <a:r>
              <a:rPr lang="en-US" dirty="0" smtClean="0"/>
              <a:t>Business, labor and professional groups, for example.</a:t>
            </a:r>
            <a:endParaRPr lang="en-US"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purposive incentive refers to the idea that someone is part of an effort greater than themselves, a grand purpose. </a:t>
            </a:r>
            <a:br>
              <a:rPr lang="en-US" dirty="0" smtClean="0"/>
            </a:br>
            <a:r>
              <a:rPr lang="en-US" dirty="0" smtClean="0"/>
              <a:t/>
            </a:r>
            <a:br>
              <a:rPr lang="en-US" dirty="0" smtClean="0"/>
            </a:br>
            <a:r>
              <a:rPr lang="en-US" dirty="0" smtClean="0"/>
              <a:t>Religious, environmental, or any other “cause” that brings satisfaction, but little monetary advantage.</a:t>
            </a: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a:t>
            </a:r>
            <a:r>
              <a:rPr lang="en-US" dirty="0" err="1" smtClean="0"/>
              <a:t>solidary</a:t>
            </a:r>
            <a:r>
              <a:rPr lang="en-US" dirty="0" smtClean="0"/>
              <a:t> incentive refers to groups that exist primarily to provide people the opportunity to connect with likeminded individuals.</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Informational incentives refer to groups that provide members information they otherwise would not have been privy to.</a:t>
            </a:r>
            <a:endParaRPr lang="en-US"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Material incentives tend to work best. This explains why business groups tend to be the strongest interest groups.</a:t>
            </a:r>
            <a:endParaRPr lang="en-US"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Other interests, those of the poor for example, are very difficult to organize.</a:t>
            </a:r>
            <a:br>
              <a:rPr lang="en-US" dirty="0" smtClean="0"/>
            </a:br>
            <a:r>
              <a:rPr lang="en-US" dirty="0" smtClean="0"/>
              <a:t/>
            </a:r>
            <a:br>
              <a:rPr lang="en-US" dirty="0" smtClean="0"/>
            </a:br>
            <a:r>
              <a:rPr lang="en-US" dirty="0" smtClean="0"/>
              <a:t>As a result, they may be far less to have their interests heard in a legislative institution.</a:t>
            </a:r>
            <a:endParaRPr lang="en-US"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Interest groups politics benefits the interest that can be most easily organized.</a:t>
            </a:r>
            <a:br>
              <a:rPr lang="en-US" dirty="0" smtClean="0"/>
            </a:br>
            <a:r>
              <a:rPr lang="en-US" dirty="0"/>
              <a:t/>
            </a:r>
            <a:br>
              <a:rPr lang="en-US" dirty="0"/>
            </a:br>
            <a:r>
              <a:rPr lang="en-US" dirty="0" smtClean="0"/>
              <a:t>Current example: the old are more easily organized than the young.</a:t>
            </a:r>
            <a:endParaRPr lang="en-US" dirty="0"/>
          </a:p>
        </p:txBody>
      </p:sp>
    </p:spTree>
    <p:extLst>
      <p:ext uri="{BB962C8B-B14F-4D97-AF65-F5344CB8AC3E}">
        <p14:creationId xmlns:p14="http://schemas.microsoft.com/office/powerpoint/2010/main" val="516953973"/>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Contemporary criticism </a:t>
            </a:r>
            <a:r>
              <a:rPr lang="en-US" dirty="0" smtClean="0"/>
              <a:t>#2: While minorities cannot tyrannize, their ability to clog the administration and convulse society may make governing impossible.</a:t>
            </a:r>
            <a:endParaRPr lang="en-US" dirty="0"/>
          </a:p>
        </p:txBody>
      </p:sp>
    </p:spTree>
    <p:extLst>
      <p:ext uri="{BB962C8B-B14F-4D97-AF65-F5344CB8AC3E}">
        <p14:creationId xmlns:p14="http://schemas.microsoft.com/office/powerpoint/2010/main" val="1017924518"/>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r>
              <a:rPr lang="en-US" dirty="0" smtClean="0"/>
              <a:t>A current criticism </a:t>
            </a:r>
            <a:r>
              <a:rPr lang="en-US" dirty="0" smtClean="0">
                <a:hlinkClick r:id="rId3"/>
              </a:rPr>
              <a:t/>
            </a:r>
            <a:br>
              <a:rPr lang="en-US" dirty="0" smtClean="0">
                <a:hlinkClick r:id="rId3"/>
              </a:rPr>
            </a:br>
            <a:r>
              <a:rPr lang="en-US" dirty="0" smtClean="0">
                <a:hlinkClick r:id="rId3"/>
              </a:rPr>
              <a:t/>
            </a:r>
            <a:br>
              <a:rPr lang="en-US" dirty="0" smtClean="0">
                <a:hlinkClick r:id="rId3"/>
              </a:rPr>
            </a:br>
            <a:r>
              <a:rPr lang="en-US" dirty="0" err="1" smtClean="0">
                <a:hlinkClick r:id="rId3"/>
              </a:rPr>
              <a:t>Demosclerosis</a:t>
            </a:r>
            <a:r>
              <a:rPr lang="en-US" dirty="0" smtClean="0"/>
              <a:t>: The progressive loss of government’s ability to adapt due to interest group pressure.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Classical authors argued that democracies inevitably turned chaotic and out the chaos emerged a tyranny that would keep the peace. </a:t>
            </a:r>
            <a:r>
              <a:rPr lang="en-US" dirty="0"/>
              <a:t>Read criticism of the Athenian democracy </a:t>
            </a:r>
            <a:r>
              <a:rPr lang="en-US" dirty="0" smtClean="0">
                <a:hlinkClick r:id="rId2"/>
              </a:rPr>
              <a:t>here</a:t>
            </a:r>
            <a:r>
              <a:rPr lang="en-US" dirty="0" smtClean="0"/>
              <a:t>. </a:t>
            </a:r>
            <a:br>
              <a:rPr lang="en-US" dirty="0" smtClean="0"/>
            </a:br>
            <a:r>
              <a:rPr lang="en-US" dirty="0" smtClean="0"/>
              <a:t/>
            </a:r>
            <a:br>
              <a:rPr lang="en-US" dirty="0" smtClean="0"/>
            </a:br>
            <a:r>
              <a:rPr lang="en-US" dirty="0" smtClean="0"/>
              <a:t>The Framers of the Constitution were aware of these arguments.</a:t>
            </a:r>
            <a:endParaRPr lang="en-US"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74638"/>
            <a:ext cx="8229600" cy="6126162"/>
          </a:xfrm>
        </p:spPr>
        <p:txBody>
          <a:bodyPr/>
          <a:lstStyle/>
          <a:p>
            <a:r>
              <a:rPr lang="en-US" smtClean="0"/>
              <a:t>As societies develop and more groups are able to get benefits from government, they will fight to preserve those benefits even if it means preventing improvements to existing policy.</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makes adaptation difficult. Bad policies can sometimes not be changed because of the political strength of the groups that are benefitting from them.</a:t>
            </a:r>
            <a:endParaRPr lang="en-US"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Current examples:</a:t>
            </a:r>
            <a:br>
              <a:rPr lang="en-US" dirty="0" smtClean="0"/>
            </a:br>
            <a:r>
              <a:rPr lang="en-US" dirty="0" smtClean="0"/>
              <a:t/>
            </a:r>
            <a:br>
              <a:rPr lang="en-US" dirty="0" smtClean="0"/>
            </a:br>
            <a:r>
              <a:rPr lang="en-US" dirty="0" smtClean="0"/>
              <a:t>Subsidies</a:t>
            </a:r>
            <a:br>
              <a:rPr lang="en-US" dirty="0" smtClean="0"/>
            </a:br>
            <a:r>
              <a:rPr lang="en-US" dirty="0" smtClean="0"/>
              <a:t>Public </a:t>
            </a:r>
            <a:r>
              <a:rPr lang="en-US" dirty="0" smtClean="0"/>
              <a:t>Employment</a:t>
            </a:r>
            <a:endParaRPr lang="en-US"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Powerful interest groups can help develop networks that establish relationships with legislative, executive and judicial officials in order to tighten control over policies that benefit them.</a:t>
            </a:r>
            <a:endParaRPr lang="en-US"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6049962"/>
          </a:xfrm>
        </p:spPr>
        <p:txBody>
          <a:bodyPr/>
          <a:lstStyle/>
          <a:p>
            <a:r>
              <a:rPr lang="en-US" dirty="0" smtClean="0"/>
              <a:t>Popular names for these arrangements: </a:t>
            </a:r>
            <a:br>
              <a:rPr lang="en-US" dirty="0" smtClean="0"/>
            </a:br>
            <a:r>
              <a:rPr lang="en-US" dirty="0" smtClean="0"/>
              <a:t/>
            </a:r>
            <a:br>
              <a:rPr lang="en-US" dirty="0" smtClean="0"/>
            </a:br>
            <a:r>
              <a:rPr lang="en-US" dirty="0" smtClean="0"/>
              <a:t>Iron Triangles</a:t>
            </a:r>
            <a:br>
              <a:rPr lang="en-US" dirty="0" smtClean="0"/>
            </a:br>
            <a:r>
              <a:rPr lang="en-US" dirty="0" smtClean="0"/>
              <a:t>Issue </a:t>
            </a:r>
            <a:r>
              <a:rPr lang="en-US" dirty="0" smtClean="0"/>
              <a:t>Networks</a:t>
            </a:r>
            <a:br>
              <a:rPr lang="en-US" dirty="0" smtClean="0"/>
            </a:br>
            <a:r>
              <a:rPr lang="en-US" dirty="0" smtClean="0"/>
              <a:t>Sub Governments</a:t>
            </a:r>
            <a:endParaRPr lang="en-US"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most common arrangement is called an iron </a:t>
            </a:r>
            <a:r>
              <a:rPr lang="en-US" dirty="0"/>
              <a:t>triangle.</a:t>
            </a:r>
            <a:br>
              <a:rPr lang="en-US" dirty="0"/>
            </a:br>
            <a:r>
              <a:rPr lang="en-US" dirty="0"/>
              <a:t/>
            </a:r>
            <a:br>
              <a:rPr lang="en-US" dirty="0"/>
            </a:br>
            <a:r>
              <a:rPr lang="en-US" dirty="0"/>
              <a:t>Members include:</a:t>
            </a:r>
            <a:br>
              <a:rPr lang="en-US" dirty="0"/>
            </a:br>
            <a:r>
              <a:rPr lang="en-US" dirty="0"/>
              <a:t/>
            </a:r>
            <a:br>
              <a:rPr lang="en-US" dirty="0"/>
            </a:br>
            <a:r>
              <a:rPr lang="en-US" dirty="0"/>
              <a:t>Interest Groups</a:t>
            </a:r>
            <a:br>
              <a:rPr lang="en-US" dirty="0"/>
            </a:br>
            <a:r>
              <a:rPr lang="en-US" dirty="0"/>
              <a:t>Legislative Committees</a:t>
            </a:r>
            <a:br>
              <a:rPr lang="en-US" dirty="0"/>
            </a:br>
            <a:r>
              <a:rPr lang="en-US" dirty="0"/>
              <a:t>Bureaucratic Officials</a:t>
            </a:r>
            <a:endParaRPr lang="en-US" dirty="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en/thumb/5/5b/Irontriangle.PNG/400px-Irontriang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533400"/>
            <a:ext cx="7009302" cy="6080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924518"/>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If the interest group is strong enough to influence elections to congress and the appointment of executive officials, they can effectively regulate themselves</a:t>
            </a:r>
            <a:endParaRPr lang="en-US"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Critics argue that a revolving door exists between people that work in governmental agencies, congressional offices, and interest groups. </a:t>
            </a:r>
            <a:br>
              <a:rPr lang="en-US" dirty="0" smtClean="0"/>
            </a:br>
            <a:r>
              <a:rPr lang="en-US" dirty="0" smtClean="0"/>
              <a:t/>
            </a:r>
            <a:br>
              <a:rPr lang="en-US" dirty="0" smtClean="0"/>
            </a:br>
            <a:r>
              <a:rPr lang="en-US" dirty="0" smtClean="0"/>
              <a:t>These are the people that may really run things.</a:t>
            </a:r>
            <a:endParaRPr lang="en-US"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term “revolving door” refers to the fact that people who work for government often find employment in the interest groups that they had some impact upon.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They were also aware that being wealthy property owners, they were in a minority. </a:t>
            </a:r>
            <a:br>
              <a:rPr lang="en-US" dirty="0" smtClean="0"/>
            </a:br>
            <a:r>
              <a:rPr lang="en-US" dirty="0" smtClean="0"/>
              <a:t/>
            </a:r>
            <a:br>
              <a:rPr lang="en-US" dirty="0" smtClean="0"/>
            </a:br>
            <a:r>
              <a:rPr lang="en-US" dirty="0" smtClean="0"/>
              <a:t>A democratic majority could take their property, which they saw as a violation of their unalienable rights.</a:t>
            </a:r>
            <a:endParaRPr lang="en-US"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Question: Is </a:t>
            </a:r>
            <a:r>
              <a:rPr lang="en-US" smtClean="0"/>
              <a:t>this corruption</a:t>
            </a:r>
            <a:r>
              <a:rPr lang="en-US" dirty="0" smtClean="0"/>
              <a:t>?</a:t>
            </a:r>
            <a:endParaRPr lang="en-US"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Perhaps then government can be best thought of as hundreds of small sub-governments that have developed around each of the policies established over time.</a:t>
            </a:r>
            <a:endParaRPr lang="en-US"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Contemporary Criticism #3</a:t>
            </a:r>
            <a:br>
              <a:rPr lang="en-US" dirty="0" smtClean="0"/>
            </a:br>
            <a:r>
              <a:rPr lang="en-US" dirty="0" smtClean="0"/>
              <a:t/>
            </a:r>
            <a:br>
              <a:rPr lang="en-US" dirty="0" smtClean="0"/>
            </a:br>
            <a:r>
              <a:rPr lang="en-US" dirty="0" smtClean="0"/>
              <a:t>With more sophisticated communication devices (online) is the ability of groups to organize enhanced? Is impulse and opportunity more likely to coincide now?</a:t>
            </a:r>
            <a:endParaRPr lang="en-US" dirty="0"/>
          </a:p>
        </p:txBody>
      </p:sp>
    </p:spTree>
    <p:extLst>
      <p:ext uri="{BB962C8B-B14F-4D97-AF65-F5344CB8AC3E}">
        <p14:creationId xmlns:p14="http://schemas.microsoft.com/office/powerpoint/2010/main" val="3127129040"/>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274638"/>
            <a:ext cx="8229600" cy="6126162"/>
          </a:xfrm>
        </p:spPr>
        <p:txBody>
          <a:bodyPr/>
          <a:lstStyle/>
          <a:p>
            <a:pPr eaLnBrk="1" hangingPunct="1"/>
            <a:r>
              <a:rPr lang="en-US" dirty="0" smtClean="0"/>
              <a:t>Has technological development made majority </a:t>
            </a:r>
            <a:r>
              <a:rPr lang="en-US" smtClean="0"/>
              <a:t>tyranny possible </a:t>
            </a:r>
            <a:r>
              <a:rPr lang="en-US" dirty="0" smtClean="0"/>
              <a:t>again?</a:t>
            </a:r>
            <a:endParaRPr lang="en-US" dirty="0" smtClean="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r>
              <a:rPr lang="en-US" smtClean="0"/>
              <a:t>Next Week</a:t>
            </a:r>
            <a:br>
              <a:rPr lang="en-US" smtClean="0"/>
            </a:br>
            <a:r>
              <a:rPr lang="en-US" smtClean="0"/>
              <a:t/>
            </a:r>
            <a:br>
              <a:rPr lang="en-US" smtClean="0"/>
            </a:br>
            <a:r>
              <a:rPr lang="en-US" smtClean="0"/>
              <a:t>Federalist 51, the Separated Powers and the Checks and Balances. </a:t>
            </a:r>
            <a:br>
              <a:rPr lang="en-US" smtClean="0"/>
            </a:br>
            <a:r>
              <a:rPr lang="en-US" smtClean="0"/>
              <a:t/>
            </a:r>
            <a:br>
              <a:rPr lang="en-US" smtClean="0"/>
            </a:br>
            <a:r>
              <a:rPr lang="en-US" smtClean="0"/>
              <a:t>How does the Constitution handle the problem of ambition?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Recall the tension between majority rule and minority rights.</a:t>
            </a:r>
            <a:br>
              <a:rPr lang="en-US" dirty="0" smtClean="0"/>
            </a:br>
            <a:r>
              <a:rPr lang="en-US" dirty="0" smtClean="0"/>
              <a:t/>
            </a:r>
            <a:br>
              <a:rPr lang="en-US" dirty="0" smtClean="0"/>
            </a:br>
            <a:r>
              <a:rPr lang="en-US" dirty="0" smtClean="0"/>
              <a:t>In a democracy the nature of minority rights can be defined by the majority.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democratic system was believed to be the reason Greece was defeated in the </a:t>
            </a:r>
            <a:r>
              <a:rPr lang="en-US" dirty="0" smtClean="0">
                <a:hlinkClick r:id="rId2"/>
              </a:rPr>
              <a:t>Peloponnesian War</a:t>
            </a:r>
            <a:r>
              <a:rPr lang="en-US" dirty="0" smtClean="0"/>
              <a: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democratic assembly was also responsible for the </a:t>
            </a:r>
            <a:r>
              <a:rPr lang="en-US" dirty="0" smtClean="0">
                <a:hlinkClick r:id="rId2"/>
              </a:rPr>
              <a:t>execution of Socrates</a:t>
            </a:r>
            <a:r>
              <a:rPr lang="en-US"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274638"/>
            <a:ext cx="8229600" cy="6126162"/>
          </a:xfrm>
        </p:spPr>
        <p:txBody>
          <a:bodyPr/>
          <a:lstStyle/>
          <a:p>
            <a:pPr eaLnBrk="1" hangingPunct="1"/>
            <a:r>
              <a:rPr lang="en-US" dirty="0" smtClean="0"/>
              <a:t>In the previous section we looked over the nature of Constitutions and analyzed the broad design of the United States and Texas Constitutions, as well as the alleged failures of the Articles of Confederation.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real problem, as they saw it, lied in human nature. </a:t>
            </a:r>
            <a:br>
              <a:rPr lang="en-US" dirty="0" smtClean="0"/>
            </a:br>
            <a:r>
              <a:rPr lang="en-US" dirty="0" smtClean="0"/>
              <a:t/>
            </a:r>
            <a:br>
              <a:rPr lang="en-US" dirty="0" smtClean="0"/>
            </a:br>
            <a:r>
              <a:rPr lang="en-US" dirty="0" smtClean="0"/>
              <a:t>As we will see later, Madison thought we far more likely to “vex and oppress” each other than to cooperate. This would be fatal in a direct democracy, but manageable in an indirect democracy.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tyrannical system can suppress divisions in society because they are powerful and ruthless enough to eradicate them.</a:t>
            </a:r>
            <a:br>
              <a:rPr lang="en-US" dirty="0" smtClean="0"/>
            </a:br>
            <a:r>
              <a:rPr lang="en-US" dirty="0" smtClean="0"/>
              <a:t/>
            </a:r>
            <a:br>
              <a:rPr lang="en-US" dirty="0" smtClean="0"/>
            </a:br>
            <a:r>
              <a:rPr lang="en-US" dirty="0" smtClean="0"/>
              <a:t>Stalin dealt with opposition groups by killing them.</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That’s one way to solve the problem.</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Democracies, which naturally require a degree of individual freedom, allow these divisions to take center stage and lead to conflict. Utter chaos – civil wars – can lead some to conclude that a tyrannical leader is preferable to random violence.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was Thomas Hobbes conclusion in The Leviathan, written during the British Civil Wars.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Democracy </a:t>
            </a:r>
            <a:r>
              <a:rPr lang="en-US" i="1" dirty="0" smtClean="0"/>
              <a:t>can</a:t>
            </a:r>
            <a:r>
              <a:rPr lang="en-US" dirty="0" smtClean="0"/>
              <a:t> lead to tyranny.</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 word “democracy” therefore wasn’t a compliment. </a:t>
            </a:r>
            <a:br>
              <a:rPr lang="en-US" dirty="0" smtClean="0"/>
            </a:br>
            <a:r>
              <a:rPr lang="en-US" dirty="0" smtClean="0"/>
              <a:t/>
            </a:r>
            <a:br>
              <a:rPr lang="en-US" dirty="0" smtClean="0"/>
            </a:br>
            <a:r>
              <a:rPr lang="en-US" dirty="0" smtClean="0"/>
              <a:t>Think about how people use the term “socialism” today.</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goal of the U.S. Constitution is to maintain popular rule; to ensure that it did not crumble into tyranny. </a:t>
            </a:r>
            <a:br>
              <a:rPr lang="en-US" dirty="0" smtClean="0"/>
            </a:br>
            <a:r>
              <a:rPr lang="en-US" dirty="0" smtClean="0"/>
              <a:t/>
            </a:r>
            <a:br>
              <a:rPr lang="en-US" dirty="0" smtClean="0"/>
            </a:br>
            <a:r>
              <a:rPr lang="en-US" dirty="0" smtClean="0"/>
              <a:t>The question was how.</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 Madison would argue that the answer to these problems was in designing a “well-constructed union.”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would involve creating a republic with strong independent but accountable legislative institutions that rest between the people and the law.</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4638"/>
            <a:ext cx="8229600" cy="6126162"/>
          </a:xfrm>
        </p:spPr>
        <p:txBody>
          <a:bodyPr/>
          <a:lstStyle/>
          <a:p>
            <a:pPr eaLnBrk="1" hangingPunct="1"/>
            <a:r>
              <a:rPr lang="en-US" smtClean="0"/>
              <a:t>This week we begin a series of lectures designed to dig deeper into specific design features within each document.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So while it is true that the U.S. is a democracy, the democratic design is such that the electorate has a no capacity to instantaneously change policy.</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While the Preamble begins with “We the People,” much of the remainder of the U.S. Constitution protects government from the people.</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That is what a republic does.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Before we continue, let’s recall what “</a:t>
            </a:r>
            <a:r>
              <a:rPr lang="en-US" dirty="0" smtClean="0">
                <a:hlinkClick r:id="rId2"/>
              </a:rPr>
              <a:t>democracy</a:t>
            </a:r>
            <a:r>
              <a:rPr lang="en-US" dirty="0" smtClean="0"/>
              <a:t>” means.</a:t>
            </a:r>
            <a:br>
              <a:rPr lang="en-US" dirty="0" smtClean="0"/>
            </a:br>
            <a:r>
              <a:rPr lang="en-US" dirty="0" smtClean="0"/>
              <a:t/>
            </a:r>
            <a:br>
              <a:rPr lang="en-US" dirty="0" smtClean="0"/>
            </a:br>
            <a:r>
              <a:rPr lang="en-US" dirty="0" smtClean="0"/>
              <a:t>It means, in Greek, rule of the people, and as is practiced today has three main components. We introduced these previously.</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Universal Adult Suffrage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2 - Majority Rule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3 - Minority Rights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Obviously we can question whether the U.S. qualified as a democracy at that point given restrictions on suffrage.</a:t>
            </a:r>
            <a:br>
              <a:rPr lang="en-US" sz="4000" dirty="0" smtClean="0"/>
            </a:br>
            <a:r>
              <a:rPr lang="en-US" sz="4000" dirty="0" smtClean="0"/>
              <a:t/>
            </a:r>
            <a:br>
              <a:rPr lang="en-US" sz="4000" dirty="0" smtClean="0"/>
            </a:br>
            <a:r>
              <a:rPr lang="en-US" sz="4000" dirty="0" smtClean="0"/>
              <a:t>We discuss these in the section on elections. For now it is important to know that restricted suffrage was a deliberate choice by the framers.</a:t>
            </a:r>
            <a:endParaRPr lang="en-US" sz="4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457200" y="274638"/>
            <a:ext cx="8229600" cy="6126162"/>
          </a:xfrm>
        </p:spPr>
        <p:txBody>
          <a:bodyPr/>
          <a:lstStyle/>
          <a:p>
            <a:pPr eaLnBrk="1" hangingPunct="1"/>
            <a:r>
              <a:rPr lang="en-US" dirty="0" smtClean="0"/>
              <a:t>The framers of the Constitution were worried about the </a:t>
            </a:r>
            <a:r>
              <a:rPr lang="en-US" dirty="0" smtClean="0">
                <a:hlinkClick r:id="rId3"/>
              </a:rPr>
              <a:t>excesses of democracy</a:t>
            </a:r>
            <a:r>
              <a:rPr lang="en-US" dirty="0" smtClean="0"/>
              <a:t>, and sought instead to limit the direct impact of the population, while still retaining the basic democratic framework.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049962"/>
          </a:xfrm>
        </p:spPr>
        <p:txBody>
          <a:bodyPr/>
          <a:lstStyle/>
          <a:p>
            <a:r>
              <a:rPr lang="en-US" smtClean="0"/>
              <a:t>“The evils we experience flow from the excess of democracy.” – Elbridge Gerry </a:t>
            </a:r>
            <a:br>
              <a:rPr lang="en-US" smtClean="0"/>
            </a:br>
            <a:r>
              <a:rPr lang="en-US" smtClean="0"/>
              <a:t/>
            </a:r>
            <a:br>
              <a:rPr lang="en-US" smtClean="0"/>
            </a:br>
            <a:r>
              <a:rPr lang="en-US" smtClean="0"/>
              <a:t>He was referring to the problems the nations was allegedly suffering from under the Articles of Confederation.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126162"/>
          </a:xfrm>
        </p:spPr>
        <p:txBody>
          <a:bodyPr/>
          <a:lstStyle/>
          <a:p>
            <a:pPr eaLnBrk="1" hangingPunct="1"/>
            <a:r>
              <a:rPr lang="en-US" dirty="0" smtClean="0"/>
              <a:t>We will look separately </a:t>
            </a:r>
            <a:br>
              <a:rPr lang="en-US" dirty="0" smtClean="0"/>
            </a:br>
            <a:r>
              <a:rPr lang="en-US" dirty="0" smtClean="0"/>
              <a:t>at these four:</a:t>
            </a:r>
            <a:br>
              <a:rPr lang="en-US" dirty="0" smtClean="0"/>
            </a:br>
            <a:r>
              <a:rPr lang="en-US" dirty="0" smtClean="0"/>
              <a:t/>
            </a:r>
            <a:br>
              <a:rPr lang="en-US" dirty="0" smtClean="0"/>
            </a:br>
            <a:r>
              <a:rPr lang="en-US" dirty="0" smtClean="0"/>
              <a:t>Republicanism</a:t>
            </a:r>
            <a:br>
              <a:rPr lang="en-US" dirty="0" smtClean="0"/>
            </a:br>
            <a:r>
              <a:rPr lang="en-US" dirty="0" smtClean="0"/>
              <a:t>Separated Powers</a:t>
            </a:r>
            <a:br>
              <a:rPr lang="en-US" dirty="0" smtClean="0"/>
            </a:br>
            <a:r>
              <a:rPr lang="en-US" dirty="0" smtClean="0"/>
              <a:t>Individual Liberty</a:t>
            </a:r>
            <a:br>
              <a:rPr lang="en-US" dirty="0" smtClean="0"/>
            </a:br>
            <a:r>
              <a:rPr lang="en-US" dirty="0" smtClean="0"/>
              <a:t>Federalism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From the </a:t>
            </a:r>
            <a:r>
              <a:rPr lang="en-US" sz="3600" dirty="0"/>
              <a:t>Constitutional Convention: </a:t>
            </a:r>
            <a:r>
              <a:rPr lang="en-US" sz="3600" dirty="0" smtClean="0"/>
              <a:t/>
            </a:r>
            <a:br>
              <a:rPr lang="en-US" sz="3600" dirty="0" smtClean="0"/>
            </a:br>
            <a:r>
              <a:rPr lang="en-US" sz="3600" dirty="0" smtClean="0"/>
              <a:t/>
            </a:r>
            <a:br>
              <a:rPr lang="en-US" sz="3600" dirty="0" smtClean="0"/>
            </a:br>
            <a:r>
              <a:rPr lang="en-US" sz="3600" dirty="0" smtClean="0"/>
              <a:t>Mr</a:t>
            </a:r>
            <a:r>
              <a:rPr lang="en-US" sz="3600" dirty="0"/>
              <a:t>. HAMILTON. </a:t>
            </a:r>
            <a:r>
              <a:rPr lang="en-US" sz="3600" dirty="0" smtClean="0"/>
              <a:t>This </a:t>
            </a:r>
            <a:r>
              <a:rPr lang="en-US" sz="3600" dirty="0"/>
              <a:t>question has already been considered in several points of view. We are now forming a republican government. Real liberty is neither found in despotism nor the extremes of democracy, but in moderate governments</a:t>
            </a:r>
            <a:r>
              <a:rPr lang="en-US" sz="3600" dirty="0" smtClean="0"/>
              <a:t>.</a:t>
            </a:r>
            <a:endParaRPr lang="en-US" sz="3600" dirty="0"/>
          </a:p>
        </p:txBody>
      </p:sp>
    </p:spTree>
    <p:extLst>
      <p:ext uri="{BB962C8B-B14F-4D97-AF65-F5344CB8AC3E}">
        <p14:creationId xmlns:p14="http://schemas.microsoft.com/office/powerpoint/2010/main" val="26578385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r>
              <a:rPr lang="en-US" dirty="0" smtClean="0"/>
              <a:t>The people who attended the Constitutional Convention believed that the policies proposed by the democratic legislatures in the states were harmful to the future stability of the union.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049962"/>
          </a:xfrm>
        </p:spPr>
        <p:txBody>
          <a:bodyPr/>
          <a:lstStyle/>
          <a:p>
            <a:r>
              <a:rPr lang="en-US" dirty="0" smtClean="0"/>
              <a:t>The legislatures were, for example, debasing currency to allow for easier payments of debt even though this policy, in their opinion, harmed long term economic development.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126162"/>
          </a:xfrm>
        </p:spPr>
        <p:txBody>
          <a:bodyPr/>
          <a:lstStyle/>
          <a:p>
            <a:r>
              <a:rPr lang="en-US" dirty="0" smtClean="0"/>
              <a:t>James Madison would argue against these specifically.</a:t>
            </a:r>
            <a:br>
              <a:rPr lang="en-US" dirty="0" smtClean="0"/>
            </a:br>
            <a:r>
              <a:rPr lang="en-US" dirty="0" smtClean="0"/>
              <a:t/>
            </a:r>
            <a:br>
              <a:rPr lang="en-US" dirty="0" smtClean="0"/>
            </a:br>
            <a:r>
              <a:rPr lang="en-US" dirty="0" smtClean="0"/>
              <a:t>Paper Money</a:t>
            </a:r>
            <a:br>
              <a:rPr lang="en-US" dirty="0" smtClean="0"/>
            </a:br>
            <a:r>
              <a:rPr lang="en-US" dirty="0" smtClean="0"/>
              <a:t>The Abolition of Debts</a:t>
            </a:r>
            <a:br>
              <a:rPr lang="en-US" dirty="0" smtClean="0"/>
            </a:br>
            <a:r>
              <a:rPr lang="en-US" dirty="0" smtClean="0"/>
              <a:t>Redistribution of Property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They were especially concerned about the tendency of democracies to be unstable.</a:t>
            </a:r>
            <a:br>
              <a:rPr lang="en-US" dirty="0" smtClean="0"/>
            </a:br>
            <a:r>
              <a:rPr lang="en-US" dirty="0" smtClean="0"/>
              <a:t/>
            </a:r>
            <a:br>
              <a:rPr lang="en-US" dirty="0" smtClean="0"/>
            </a:br>
            <a:r>
              <a:rPr lang="en-US" dirty="0" smtClean="0"/>
              <a:t>This was one of the lessons of history.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274638"/>
            <a:ext cx="8229600" cy="6126162"/>
          </a:xfrm>
        </p:spPr>
        <p:txBody>
          <a:bodyPr/>
          <a:lstStyle/>
          <a:p>
            <a:pPr eaLnBrk="1" hangingPunct="1"/>
            <a:r>
              <a:rPr lang="en-US" smtClean="0"/>
              <a:t>As a result, the participant of the constitutional convention created a republic, not a pure democracy. </a:t>
            </a:r>
            <a:br>
              <a:rPr lang="en-US" smtClean="0"/>
            </a:br>
            <a:r>
              <a:rPr lang="en-US" smtClean="0"/>
              <a:t/>
            </a:r>
            <a:br>
              <a:rPr lang="en-US" smtClean="0"/>
            </a:br>
            <a:r>
              <a:rPr lang="en-US" smtClean="0"/>
              <a:t>Indirect not Direct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126162"/>
          </a:xfrm>
        </p:spPr>
        <p:txBody>
          <a:bodyPr/>
          <a:lstStyle/>
          <a:p>
            <a:r>
              <a:rPr lang="en-US" smtClean="0"/>
              <a:t>In a republic, a variety of institutions lay between the population and the formulation, implementation and adjudication of the law.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On the national level </a:t>
            </a:r>
            <a:br>
              <a:rPr lang="en-US" dirty="0" smtClean="0"/>
            </a:br>
            <a:r>
              <a:rPr lang="en-US" dirty="0" smtClean="0"/>
              <a:t>this includes: </a:t>
            </a:r>
            <a:br>
              <a:rPr lang="en-US" dirty="0" smtClean="0"/>
            </a:br>
            <a:r>
              <a:rPr lang="en-US" dirty="0" smtClean="0"/>
              <a:t/>
            </a:r>
            <a:br>
              <a:rPr lang="en-US" dirty="0" smtClean="0"/>
            </a:br>
            <a:r>
              <a:rPr lang="en-US" dirty="0" smtClean="0"/>
              <a:t>A Bicameral Congress</a:t>
            </a:r>
            <a:br>
              <a:rPr lang="en-US" dirty="0" smtClean="0"/>
            </a:br>
            <a:r>
              <a:rPr lang="en-US" dirty="0" smtClean="0"/>
              <a:t>A Singular Executive</a:t>
            </a:r>
            <a:br>
              <a:rPr lang="en-US" dirty="0" smtClean="0"/>
            </a:br>
            <a:r>
              <a:rPr lang="en-US" dirty="0" smtClean="0"/>
              <a:t>An Appointed Judiciary</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These are established in the first three articles of the U.S. Constitution</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Each institution is put in office through a separate process, which insulates them in different ways from the national electorate</a:t>
            </a:r>
            <a:br>
              <a:rPr lang="en-US" dirty="0" smtClean="0"/>
            </a:br>
            <a:r>
              <a:rPr lang="en-US" dirty="0" smtClean="0"/>
              <a:t/>
            </a:r>
            <a:br>
              <a:rPr lang="en-US" dirty="0" smtClean="0"/>
            </a:br>
            <a:r>
              <a:rPr lang="en-US" dirty="0" smtClean="0"/>
              <a:t>House – the people</a:t>
            </a:r>
            <a:br>
              <a:rPr lang="en-US" dirty="0" smtClean="0"/>
            </a:br>
            <a:r>
              <a:rPr lang="en-US" dirty="0" smtClean="0"/>
              <a:t>Senate – the states</a:t>
            </a:r>
            <a:br>
              <a:rPr lang="en-US" dirty="0" smtClean="0"/>
            </a:br>
            <a:r>
              <a:rPr lang="en-US" dirty="0" smtClean="0"/>
              <a:t>President – the electoral college</a:t>
            </a:r>
            <a:br>
              <a:rPr lang="en-US" dirty="0" smtClean="0"/>
            </a:br>
            <a:r>
              <a:rPr lang="en-US" dirty="0" smtClean="0"/>
              <a:t>Courts - appointment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274638"/>
            <a:ext cx="8229600" cy="6126162"/>
          </a:xfrm>
        </p:spPr>
        <p:txBody>
          <a:bodyPr/>
          <a:lstStyle/>
          <a:p>
            <a:pPr eaLnBrk="1" hangingPunct="1"/>
            <a:r>
              <a:rPr lang="en-US" smtClean="0"/>
              <a:t>This week: </a:t>
            </a:r>
            <a:br>
              <a:rPr lang="en-US" smtClean="0"/>
            </a:br>
            <a:r>
              <a:rPr lang="en-US" smtClean="0"/>
              <a:t>Republicanism</a:t>
            </a:r>
            <a:br>
              <a:rPr lang="en-US" smtClean="0"/>
            </a:br>
            <a:r>
              <a:rPr lang="en-US" smtClean="0"/>
              <a:t/>
            </a:r>
            <a:br>
              <a:rPr lang="en-US" smtClean="0"/>
            </a:br>
            <a:r>
              <a:rPr lang="en-US" smtClean="0"/>
              <a:t>In other words: </a:t>
            </a:r>
            <a:br>
              <a:rPr lang="en-US" smtClean="0"/>
            </a:br>
            <a:r>
              <a:rPr lang="en-US" smtClean="0"/>
              <a:t>Indirect Democracy</a:t>
            </a:r>
            <a:br>
              <a:rPr lang="en-US" smtClean="0"/>
            </a:br>
            <a:r>
              <a:rPr lang="en-US" smtClean="0"/>
              <a:t>or</a:t>
            </a:r>
            <a:br>
              <a:rPr lang="en-US" smtClean="0"/>
            </a:br>
            <a:r>
              <a:rPr lang="en-US" smtClean="0"/>
              <a:t>Representative Democracy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And each </a:t>
            </a:r>
            <a:r>
              <a:rPr lang="en-US" dirty="0"/>
              <a:t>institution </a:t>
            </a:r>
            <a:r>
              <a:rPr lang="en-US" dirty="0" smtClean="0"/>
              <a:t>has a different term length, which also insulates it from </a:t>
            </a:r>
            <a:r>
              <a:rPr lang="en-US" dirty="0"/>
              <a:t>the national </a:t>
            </a:r>
            <a:r>
              <a:rPr lang="en-US" dirty="0" smtClean="0"/>
              <a:t>electorate:</a:t>
            </a:r>
            <a:r>
              <a:rPr lang="en-US" dirty="0"/>
              <a:t/>
            </a:r>
            <a:br>
              <a:rPr lang="en-US" dirty="0"/>
            </a:br>
            <a:r>
              <a:rPr lang="en-US" dirty="0"/>
              <a:t/>
            </a:r>
            <a:br>
              <a:rPr lang="en-US" dirty="0"/>
            </a:br>
            <a:r>
              <a:rPr lang="en-US" dirty="0"/>
              <a:t>House – 2 years</a:t>
            </a:r>
            <a:br>
              <a:rPr lang="en-US" dirty="0"/>
            </a:br>
            <a:r>
              <a:rPr lang="en-US" dirty="0"/>
              <a:t>Senate – 6 years</a:t>
            </a:r>
            <a:br>
              <a:rPr lang="en-US" dirty="0"/>
            </a:br>
            <a:r>
              <a:rPr lang="en-US" dirty="0"/>
              <a:t>President – 4 years</a:t>
            </a:r>
            <a:br>
              <a:rPr lang="en-US" dirty="0"/>
            </a:br>
            <a:r>
              <a:rPr lang="en-US" dirty="0"/>
              <a:t>Courts - Lifetime</a:t>
            </a:r>
          </a:p>
        </p:txBody>
      </p:sp>
    </p:spTree>
    <p:extLst>
      <p:ext uri="{BB962C8B-B14F-4D97-AF65-F5344CB8AC3E}">
        <p14:creationId xmlns:p14="http://schemas.microsoft.com/office/powerpoint/2010/main" val="25814880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longer the term, the greater the insulation.</a:t>
            </a:r>
            <a:br>
              <a:rPr lang="en-US" dirty="0" smtClean="0"/>
            </a:br>
            <a:r>
              <a:rPr lang="en-US" dirty="0" smtClean="0"/>
              <a:t/>
            </a:r>
            <a:br>
              <a:rPr lang="en-US" dirty="0" smtClean="0"/>
            </a:br>
            <a:r>
              <a:rPr lang="en-US" dirty="0" smtClean="0"/>
              <a:t>Or think about the length of a dog’s leash.</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The fact that only one third of the Senate is up for election every two years shields that institution from ever being subject to the immediate preferences of the electorate. </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fact that the federal courts serve for life, in addition to being appointed, means that they never face the electorate.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Texas has a similar structure, though the institutions are more closely tied to the Texas electorate </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All institutions are elected, meaning that they are all subject to the preferences of the majority. </a:t>
            </a:r>
            <a:br>
              <a:rPr lang="en-US" dirty="0" smtClean="0"/>
            </a:br>
            <a:r>
              <a:rPr lang="en-US" dirty="0" smtClean="0"/>
              <a:t/>
            </a:r>
            <a:br>
              <a:rPr lang="en-US" dirty="0" smtClean="0"/>
            </a:br>
            <a:r>
              <a:rPr lang="en-US" dirty="0" smtClean="0"/>
              <a:t>Question: does this makes tyranny of the majority more likely at the state level than the national? We will explore this later. </a:t>
            </a:r>
            <a:endParaRPr lang="en-US" dirty="0"/>
          </a:p>
        </p:txBody>
      </p:sp>
    </p:spTree>
    <p:extLst>
      <p:ext uri="{BB962C8B-B14F-4D97-AF65-F5344CB8AC3E}">
        <p14:creationId xmlns:p14="http://schemas.microsoft.com/office/powerpoint/2010/main" val="23105260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Terms lengths tend to be shorter in Texas than in the US</a:t>
            </a:r>
            <a:br>
              <a:rPr lang="en-US" dirty="0" smtClean="0"/>
            </a:br>
            <a:r>
              <a:rPr lang="en-US" dirty="0" smtClean="0"/>
              <a:t/>
            </a:r>
            <a:br>
              <a:rPr lang="en-US" dirty="0" smtClean="0"/>
            </a:br>
            <a:r>
              <a:rPr lang="en-US" dirty="0" smtClean="0"/>
              <a:t>Texas House – 2 years</a:t>
            </a:r>
            <a:br>
              <a:rPr lang="en-US" dirty="0" smtClean="0"/>
            </a:br>
            <a:r>
              <a:rPr lang="en-US" dirty="0" smtClean="0"/>
              <a:t>Texas Senate – 4 years</a:t>
            </a:r>
            <a:br>
              <a:rPr lang="en-US" dirty="0" smtClean="0"/>
            </a:br>
            <a:r>
              <a:rPr lang="en-US" dirty="0" smtClean="0"/>
              <a:t>Texas Governor – 4 years</a:t>
            </a:r>
            <a:br>
              <a:rPr lang="en-US" dirty="0" smtClean="0"/>
            </a:br>
            <a:r>
              <a:rPr lang="en-US" dirty="0" smtClean="0"/>
              <a:t>Texas Judiciary – 6 years </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Only one half of the Texas Senate is up for reelection every two years.</a:t>
            </a:r>
            <a:br>
              <a:rPr lang="en-US" dirty="0" smtClean="0"/>
            </a:br>
            <a:r>
              <a:rPr lang="en-US" dirty="0" smtClean="0"/>
              <a:t/>
            </a:r>
            <a:br>
              <a:rPr lang="en-US" dirty="0" smtClean="0"/>
            </a:br>
            <a:r>
              <a:rPr lang="en-US" dirty="0" smtClean="0"/>
              <a:t>The Texas Judiciary is elected, not appointed, but serves staggered six year terms.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5973762"/>
          </a:xfrm>
        </p:spPr>
        <p:txBody>
          <a:bodyPr/>
          <a:lstStyle/>
          <a:p>
            <a:r>
              <a:rPr lang="en-US" dirty="0" smtClean="0"/>
              <a:t>As a consequence, the people do not rule, rather they elect representatives to rule for them and then have the periodic opportunity to replace or retain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raises a question about what “popular sovereignty” actually means. Are the people always sovereign, or is their sovereignty limited to the decisions they make in periodic elections?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For a reminder: </a:t>
            </a:r>
            <a:br>
              <a:rPr lang="en-US" dirty="0" smtClean="0"/>
            </a:br>
            <a:r>
              <a:rPr lang="en-US" dirty="0" smtClean="0"/>
              <a:t>What is a Republic Again?</a:t>
            </a:r>
            <a:br>
              <a:rPr lang="en-US" dirty="0" smtClean="0"/>
            </a:br>
            <a:r>
              <a:rPr lang="en-US" dirty="0" smtClean="0"/>
              <a:t/>
            </a:r>
            <a:br>
              <a:rPr lang="en-US" dirty="0" smtClean="0"/>
            </a:br>
            <a:r>
              <a:rPr lang="en-US" dirty="0" smtClean="0"/>
              <a:t>A </a:t>
            </a:r>
            <a:r>
              <a:rPr lang="en-US" dirty="0" smtClean="0">
                <a:hlinkClick r:id="rId2"/>
              </a:rPr>
              <a:t>republic</a:t>
            </a:r>
            <a:r>
              <a:rPr lang="en-US" dirty="0" smtClean="0"/>
              <a:t> is a type of government where the citizens choose the leaders of their country and the people (or at least a part of its people)</a:t>
            </a:r>
            <a:r>
              <a:rPr lang="en-US" baseline="30000" dirty="0" smtClean="0"/>
              <a:t> </a:t>
            </a:r>
            <a:r>
              <a:rPr lang="en-US" dirty="0" smtClean="0"/>
              <a:t>have an impact on its government.</a:t>
            </a:r>
            <a:r>
              <a:rPr lang="en-US" baseline="30000" dirty="0" smtClean="0"/>
              <a:t> </a:t>
            </a:r>
            <a:r>
              <a:rPr lang="en-US" dirty="0" smtClean="0"/>
              <a:t>-Wikipedia</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Again, while the people are indeed sovereign, the range of their power is limited. As we will see when we read through Fed #10, the Constitutional system is designed to convert all interest into minority interests.</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checks the power of the majority power.</a:t>
            </a:r>
            <a:br>
              <a:rPr lang="en-US" dirty="0" smtClean="0"/>
            </a:br>
            <a:r>
              <a:rPr lang="en-US" dirty="0" smtClean="0"/>
              <a:t/>
            </a:r>
            <a:br>
              <a:rPr lang="en-US" dirty="0" smtClean="0"/>
            </a:br>
            <a:r>
              <a:rPr lang="en-US" dirty="0" smtClean="0"/>
              <a:t>Think of republicanism as a check on the power of the people.</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457200" y="274638"/>
            <a:ext cx="8229600" cy="6126162"/>
          </a:xfrm>
        </p:spPr>
        <p:txBody>
          <a:bodyPr/>
          <a:lstStyle/>
          <a:p>
            <a:pPr eaLnBrk="1" hangingPunct="1"/>
            <a:r>
              <a:rPr lang="en-US" dirty="0" smtClean="0"/>
              <a:t>Again, we explore this issue by reading through one of the more influential of the Federalist Papers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457200" y="274638"/>
            <a:ext cx="8229600" cy="6126162"/>
          </a:xfrm>
        </p:spPr>
        <p:txBody>
          <a:bodyPr/>
          <a:lstStyle/>
          <a:p>
            <a:pPr eaLnBrk="1" hangingPunct="1"/>
            <a:r>
              <a:rPr lang="en-US" smtClean="0">
                <a:hlinkClick r:id="rId3"/>
              </a:rPr>
              <a:t>Federalist #10</a:t>
            </a:r>
            <a:r>
              <a:rPr lang="en-US" smtClean="0"/>
              <a:t/>
            </a:r>
            <a:br>
              <a:rPr lang="en-US" smtClean="0"/>
            </a:br>
            <a:r>
              <a:rPr lang="en-US" smtClean="0"/>
              <a:t/>
            </a:r>
            <a:br>
              <a:rPr lang="en-US" smtClean="0"/>
            </a:br>
            <a:r>
              <a:rPr lang="en-US" b="1" i="1" smtClean="0"/>
              <a:t> </a:t>
            </a:r>
            <a:r>
              <a:rPr lang="en-US" i="1" smtClean="0"/>
              <a:t>The Utility of the Union as a Safeguard Against Domestic Faction and Insurrection</a:t>
            </a:r>
            <a:br>
              <a:rPr lang="en-US" i="1" smtClean="0"/>
            </a:br>
            <a:r>
              <a:rPr lang="en-US" smtClean="0"/>
              <a:t/>
            </a:r>
            <a:br>
              <a:rPr lang="en-US" smtClean="0"/>
            </a:br>
            <a:r>
              <a:rPr lang="en-US" smtClean="0"/>
              <a:t>- written by </a:t>
            </a:r>
            <a:r>
              <a:rPr lang="en-US" smtClean="0">
                <a:hlinkClick r:id="rId4"/>
              </a:rPr>
              <a:t>James Madison</a:t>
            </a:r>
            <a:r>
              <a:rPr lang="en-US" smtClean="0"/>
              <a:t/>
            </a:r>
            <a:br>
              <a:rPr lang="en-US" smtClean="0"/>
            </a:br>
            <a:r>
              <a:rPr lang="en-US" smtClean="0"/>
              <a:t/>
            </a:r>
            <a:br>
              <a:rPr lang="en-US" smtClean="0"/>
            </a:br>
            <a:r>
              <a:rPr lang="en-US" sz="2400" smtClean="0"/>
              <a:t>- </a:t>
            </a:r>
            <a:r>
              <a:rPr lang="en-US" sz="2400" smtClean="0">
                <a:hlinkClick r:id="rId5"/>
              </a:rPr>
              <a:t>wikipedia</a:t>
            </a:r>
            <a:r>
              <a:rPr lang="en-US" sz="2400" smtClean="0"/>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126162"/>
          </a:xfrm>
        </p:spPr>
        <p:txBody>
          <a:bodyPr/>
          <a:lstStyle/>
          <a:p>
            <a:r>
              <a:rPr lang="en-US" smtClean="0">
                <a:hlinkClick r:id="rId3"/>
              </a:rPr>
              <a:t>The Text of Fed #10</a:t>
            </a:r>
            <a:r>
              <a:rPr lang="en-US" smtClean="0"/>
              <a:t/>
            </a:r>
            <a:br>
              <a:rPr lang="en-US" smtClean="0"/>
            </a:br>
            <a:r>
              <a:rPr lang="en-US" smtClean="0">
                <a:hlinkClick r:id="rId4"/>
              </a:rPr>
              <a:t>Wikipedia: Fed #10</a:t>
            </a:r>
            <a:endParaRPr lang="en-US"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126162"/>
          </a:xfrm>
        </p:spPr>
        <p:txBody>
          <a:bodyPr/>
          <a:lstStyle/>
          <a:p>
            <a:pPr eaLnBrk="1" hangingPunct="1"/>
            <a:r>
              <a:rPr lang="en-US" smtClean="0"/>
              <a:t>James Madison wrote Fed 10 and argued that the “well constructed union” created in the Philadelphia Convention would prevent the United States from falling prey to one of the consequences of democratic government.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pPr eaLnBrk="1" hangingPunct="1"/>
            <a:r>
              <a:rPr lang="en-US" smtClean="0"/>
              <a:t>Democracies, historically, have been unstable, violent, and short lived. Majorities are able to oppress minorities. Policy can shift radically based on shifts in popular sentiment.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126162"/>
          </a:xfrm>
        </p:spPr>
        <p:txBody>
          <a:bodyPr/>
          <a:lstStyle/>
          <a:p>
            <a:pPr eaLnBrk="1" hangingPunct="1"/>
            <a:r>
              <a:rPr lang="en-US" dirty="0" smtClean="0"/>
              <a:t>Although people must be free to participate politically, the general public must be unable to destabilize government. Majorities must be unable to undermine the rights of the minority.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049962"/>
          </a:xfrm>
        </p:spPr>
        <p:txBody>
          <a:bodyPr/>
          <a:lstStyle/>
          <a:p>
            <a:r>
              <a:rPr lang="en-US" dirty="0" smtClean="0"/>
              <a:t>How can this be best done?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Why does Madison care?</a:t>
            </a:r>
            <a:br>
              <a:rPr lang="en-US" dirty="0" smtClean="0"/>
            </a:br>
            <a:r>
              <a:rPr lang="en-US" dirty="0" smtClean="0"/>
              <a:t/>
            </a:r>
            <a:br>
              <a:rPr lang="en-US" dirty="0" smtClean="0"/>
            </a:br>
            <a:r>
              <a:rPr lang="en-US" dirty="0" smtClean="0"/>
              <a:t>The wealthy are a minority and in a democracy their property may be subject to redistribution and the money owed them might be subject to being forgiven.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More specifically, it means that the preferences of the general population are filtered through representative institutions.</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A similar sentiment would be expressed by the Danbury, Connecticut Baptist Association in 1801 in </a:t>
            </a:r>
            <a:r>
              <a:rPr lang="en-US" sz="3600" dirty="0" smtClean="0">
                <a:hlinkClick r:id="rId2"/>
              </a:rPr>
              <a:t>a letter to Jefferson</a:t>
            </a:r>
            <a:r>
              <a:rPr lang="en-US" sz="3600" dirty="0" smtClean="0"/>
              <a:t>. </a:t>
            </a:r>
            <a:br>
              <a:rPr lang="en-US" sz="3600" dirty="0" smtClean="0"/>
            </a:br>
            <a:r>
              <a:rPr lang="en-US" sz="3600" dirty="0" smtClean="0"/>
              <a:t/>
            </a:r>
            <a:br>
              <a:rPr lang="en-US" sz="3600" dirty="0" smtClean="0"/>
            </a:br>
            <a:r>
              <a:rPr lang="en-US" sz="3600" dirty="0" smtClean="0"/>
              <a:t>They were concerned that the laws of Connecticut at the time placed them, as a minority, in a position where their religious liberty would be determined by the majority.</a:t>
            </a:r>
            <a:endParaRPr lang="en-US" sz="3600" dirty="0"/>
          </a:p>
        </p:txBody>
      </p:sp>
    </p:spTree>
    <p:extLst>
      <p:ext uri="{BB962C8B-B14F-4D97-AF65-F5344CB8AC3E}">
        <p14:creationId xmlns:p14="http://schemas.microsoft.com/office/powerpoint/2010/main" val="33188734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t>“what religious privileges we enjoy (as a minor part of the state) we enjoy as favors granted, and not as inalienable rights; and these favors we receive at the expense of such degrading acknowledgements as are inconsistent with the rights of </a:t>
            </a:r>
            <a:r>
              <a:rPr lang="en-US" dirty="0" smtClean="0"/>
              <a:t>freemen.”</a:t>
            </a:r>
            <a:endParaRPr lang="en-US" dirty="0"/>
          </a:p>
        </p:txBody>
      </p:sp>
    </p:spTree>
    <p:extLst>
      <p:ext uri="{BB962C8B-B14F-4D97-AF65-F5344CB8AC3E}">
        <p14:creationId xmlns:p14="http://schemas.microsoft.com/office/powerpoint/2010/main" val="11105395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They wondered if Jefferson believed that their freedom to worship as they choose would be protected. Jefferson responded in his letter stating he believed that the First Amendment created a “</a:t>
            </a:r>
            <a:r>
              <a:rPr lang="en-US" dirty="0" smtClean="0">
                <a:hlinkClick r:id="rId2"/>
              </a:rPr>
              <a:t>wall of separation</a:t>
            </a:r>
            <a:r>
              <a:rPr lang="en-US" dirty="0" smtClean="0"/>
              <a:t>” between church and state.</a:t>
            </a:r>
            <a:endParaRPr lang="en-US" dirty="0"/>
          </a:p>
        </p:txBody>
      </p:sp>
    </p:spTree>
    <p:extLst>
      <p:ext uri="{BB962C8B-B14F-4D97-AF65-F5344CB8AC3E}">
        <p14:creationId xmlns:p14="http://schemas.microsoft.com/office/powerpoint/2010/main" val="221529960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126162"/>
          </a:xfrm>
        </p:spPr>
        <p:txBody>
          <a:bodyPr/>
          <a:lstStyle/>
          <a:p>
            <a:r>
              <a:rPr lang="en-US" dirty="0" smtClean="0"/>
              <a:t>Here is a basic outline of the argument in Federalist #10. </a:t>
            </a:r>
            <a:br>
              <a:rPr lang="en-US" dirty="0" smtClean="0"/>
            </a:br>
            <a:r>
              <a:rPr lang="en-US" dirty="0" smtClean="0"/>
              <a:t/>
            </a:r>
            <a:br>
              <a:rPr lang="en-US" dirty="0" smtClean="0"/>
            </a:br>
            <a:r>
              <a:rPr lang="en-US" dirty="0" smtClean="0"/>
              <a:t>It should not substitute a full reading of the document itself.</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049962"/>
          </a:xfrm>
        </p:spPr>
        <p:txBody>
          <a:bodyPr/>
          <a:lstStyle/>
          <a:p>
            <a:r>
              <a:rPr lang="en-US" dirty="0" smtClean="0"/>
              <a:t>He begins with a statement of the problem: </a:t>
            </a:r>
            <a:br>
              <a:rPr lang="en-US" dirty="0" smtClean="0"/>
            </a:br>
            <a:r>
              <a:rPr lang="en-US" dirty="0" smtClean="0"/>
              <a:t/>
            </a:r>
            <a:br>
              <a:rPr lang="en-US" dirty="0" smtClean="0"/>
            </a:br>
            <a:r>
              <a:rPr lang="en-US" dirty="0" smtClean="0"/>
              <a:t>Factions have always destroyed democracies. Groups form with interest opposed to others or to the overall interests of the people.</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049962"/>
          </a:xfrm>
        </p:spPr>
        <p:txBody>
          <a:bodyPr/>
          <a:lstStyle/>
          <a:p>
            <a:r>
              <a:rPr lang="en-US" sz="3600" smtClean="0"/>
              <a:t>“By a faction, I understand a number of citizens, whether amounting to a majority or a minority of the whole, who are united and actuated by some common impulse of passion, or of interest, adversed to the rights of other citizens, or to the permanent and aggregate interests of the community.” - Madison</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049962"/>
          </a:xfrm>
        </p:spPr>
        <p:txBody>
          <a:bodyPr/>
          <a:lstStyle/>
          <a:p>
            <a:r>
              <a:rPr lang="en-US" smtClean="0"/>
              <a:t>Think of factions as interest groups, what we would call today, special interests.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smtClean="0"/>
              <a:t>Factions can be dealt with by focusing on causes or effects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By focusing on the causes we can prevent factions from developing.</a:t>
            </a:r>
            <a:br>
              <a:rPr lang="en-US" dirty="0" smtClean="0"/>
            </a:br>
            <a:r>
              <a:rPr lang="en-US" dirty="0" smtClean="0"/>
              <a:t/>
            </a:r>
            <a:br>
              <a:rPr lang="en-US" dirty="0" smtClean="0"/>
            </a:br>
            <a:r>
              <a:rPr lang="en-US" dirty="0" smtClean="0"/>
              <a:t>By focusing on the effects we allow factions to form but ensure that they cannot do damage to the republic.</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5973762"/>
          </a:xfrm>
        </p:spPr>
        <p:txBody>
          <a:bodyPr/>
          <a:lstStyle/>
          <a:p>
            <a:r>
              <a:rPr lang="en-US" dirty="0" smtClean="0"/>
              <a:t>There are two principle causes of factions:</a:t>
            </a:r>
            <a:br>
              <a:rPr lang="en-US" dirty="0" smtClean="0"/>
            </a:br>
            <a:r>
              <a:rPr lang="en-US" dirty="0" smtClean="0"/>
              <a:t/>
            </a:r>
            <a:br>
              <a:rPr lang="en-US" dirty="0" smtClean="0"/>
            </a:br>
            <a:r>
              <a:rPr lang="en-US" dirty="0" smtClean="0"/>
              <a:t>Freedom</a:t>
            </a:r>
            <a:br>
              <a:rPr lang="en-US" dirty="0" smtClean="0"/>
            </a:br>
            <a:r>
              <a:rPr lang="en-US" dirty="0" smtClean="0"/>
              <a:t>Diversity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People do not rule directly, as in the </a:t>
            </a:r>
            <a:r>
              <a:rPr lang="en-US" dirty="0" smtClean="0">
                <a:hlinkClick r:id="rId2"/>
              </a:rPr>
              <a:t>Athenian democracy</a:t>
            </a:r>
            <a:r>
              <a:rPr lang="en-US" dirty="0" smtClean="0"/>
              <a:t>, rather they do so though elected representatives.</a:t>
            </a:r>
            <a:br>
              <a:rPr lang="en-US" dirty="0" smtClean="0"/>
            </a:br>
            <a:r>
              <a:rPr lang="en-US" dirty="0" smtClean="0"/>
              <a:t/>
            </a:r>
            <a:br>
              <a:rPr lang="en-US" dirty="0" smtClean="0"/>
            </a:br>
            <a:r>
              <a:rPr lang="en-US" dirty="0" smtClean="0"/>
              <a:t>Read Pericles on Athenian Democracy </a:t>
            </a:r>
            <a:r>
              <a:rPr lang="en-US" dirty="0" smtClean="0">
                <a:hlinkClick r:id="rId3"/>
              </a:rPr>
              <a:t>here</a:t>
            </a:r>
            <a:r>
              <a:rPr lang="en-US" dirty="0" smtClean="0"/>
              <a:t>.</a:t>
            </a:r>
            <a:endParaRPr lang="en-US" dirty="0"/>
          </a:p>
        </p:txBody>
      </p:sp>
    </p:spTree>
    <p:extLst>
      <p:ext uri="{BB962C8B-B14F-4D97-AF65-F5344CB8AC3E}">
        <p14:creationId xmlns:p14="http://schemas.microsoft.com/office/powerpoint/2010/main" val="19253003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Freedom allows people the right to form into groups and participate politically</a:t>
            </a:r>
            <a:br>
              <a:rPr lang="en-US" dirty="0" smtClean="0"/>
            </a:br>
            <a:r>
              <a:rPr lang="en-US" dirty="0" smtClean="0"/>
              <a:t/>
            </a:r>
            <a:br>
              <a:rPr lang="en-US" dirty="0" smtClean="0"/>
            </a:br>
            <a:r>
              <a:rPr lang="en-US" dirty="0" smtClean="0"/>
              <a:t>Diversity refers to fact that people are different in their ability to process information and in the nature of their interests.</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049962"/>
          </a:xfrm>
        </p:spPr>
        <p:txBody>
          <a:bodyPr/>
          <a:lstStyle/>
          <a:p>
            <a:r>
              <a:rPr lang="en-US" dirty="0" smtClean="0"/>
              <a:t>But the </a:t>
            </a:r>
            <a:r>
              <a:rPr lang="en-US" dirty="0" smtClean="0"/>
              <a:t>elimination of freedom is worse than the disease</a:t>
            </a:r>
            <a:r>
              <a:rPr lang="en-US" dirty="0"/>
              <a:t>.</a:t>
            </a:r>
            <a:br>
              <a:rPr lang="en-US" dirty="0"/>
            </a:br>
            <a:r>
              <a:rPr lang="en-US" dirty="0"/>
              <a:t/>
            </a:r>
            <a:br>
              <a:rPr lang="en-US" dirty="0"/>
            </a:br>
            <a:r>
              <a:rPr lang="en-US" dirty="0"/>
              <a:t>Freedom is </a:t>
            </a:r>
            <a:r>
              <a:rPr lang="en-US" dirty="0" smtClean="0"/>
              <a:t>essential.</a:t>
            </a:r>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right to form factions would later be </a:t>
            </a:r>
            <a:r>
              <a:rPr lang="en-US" dirty="0" smtClean="0"/>
              <a:t>made clear in </a:t>
            </a:r>
            <a:r>
              <a:rPr lang="en-US" dirty="0" smtClean="0"/>
              <a:t>the First Amendment.</a:t>
            </a:r>
            <a:br>
              <a:rPr lang="en-US" dirty="0" smtClean="0"/>
            </a:br>
            <a:r>
              <a:rPr lang="en-US" dirty="0" smtClean="0"/>
              <a:t/>
            </a:r>
            <a:br>
              <a:rPr lang="en-US" dirty="0" smtClean="0"/>
            </a:br>
            <a:r>
              <a:rPr lang="en-US" dirty="0" smtClean="0"/>
              <a:t>Congress shall make no law …. Abridging the right of the people to peacefully assemble and petition government for a redress of grievances.</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Diversity is </a:t>
            </a:r>
            <a:r>
              <a:rPr lang="en-US" dirty="0" smtClean="0"/>
              <a:t>inevitable in a free society.</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is impossible to make people the same. We are naturally diverse. It is in our nature to form into groups based on our self interest and come into conflict with others with opposing interests.</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1 - People reason in different, often incorrect ways and tend to grow attached to their ideas.</a:t>
            </a:r>
            <a:br>
              <a:rPr lang="en-US" dirty="0" smtClean="0"/>
            </a:br>
            <a:r>
              <a:rPr lang="en-US" dirty="0" smtClean="0"/>
              <a:t/>
            </a:r>
            <a:br>
              <a:rPr lang="en-US" dirty="0" smtClean="0"/>
            </a:br>
            <a:r>
              <a:rPr lang="en-US" dirty="0" smtClean="0"/>
              <a:t>2 – Various interests evolve in a civilized society and groups evolve around those interests</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Plus: </a:t>
            </a:r>
            <a:br>
              <a:rPr lang="en-US" dirty="0" smtClean="0"/>
            </a:br>
            <a:r>
              <a:rPr lang="en-US" dirty="0" smtClean="0"/>
              <a:t/>
            </a:r>
            <a:br>
              <a:rPr lang="en-US" dirty="0" smtClean="0"/>
            </a:br>
            <a:r>
              <a:rPr lang="en-US" dirty="0" smtClean="0"/>
              <a:t>It is in our nature to “vex and oppress each other” and not to cooperate for the common good.</a:t>
            </a:r>
            <a:br>
              <a:rPr lang="en-US" dirty="0" smtClean="0"/>
            </a:br>
            <a:r>
              <a:rPr lang="en-US" dirty="0" smtClean="0"/>
              <a:t/>
            </a:r>
            <a:br>
              <a:rPr lang="en-US" dirty="0" smtClean="0"/>
            </a:br>
            <a:r>
              <a:rPr lang="en-US" dirty="0" smtClean="0"/>
              <a:t>We are self-interested by nature.</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conclusion: </a:t>
            </a:r>
            <a:br>
              <a:rPr lang="en-US" dirty="0" smtClean="0"/>
            </a:br>
            <a:r>
              <a:rPr lang="en-US" dirty="0" smtClean="0"/>
              <a:t/>
            </a:r>
            <a:br>
              <a:rPr lang="en-US" dirty="0" smtClean="0"/>
            </a:br>
            <a:r>
              <a:rPr lang="en-US" dirty="0" smtClean="0"/>
              <a:t>The causes of faction cannot be removed. Their impact can only be addressed by focusing on their effects.</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This is a crucial point. Human nature is written into the constitutional order. </a:t>
            </a:r>
            <a:r>
              <a:rPr lang="en-US" dirty="0" smtClean="0"/>
              <a:t>It is accepted and compensated for. We </a:t>
            </a:r>
            <a:r>
              <a:rPr lang="en-US" dirty="0" smtClean="0"/>
              <a:t>will see this again when we read through Federalist #51 and discuss ambition.</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126162"/>
          </a:xfrm>
        </p:spPr>
        <p:txBody>
          <a:bodyPr/>
          <a:lstStyle/>
          <a:p>
            <a:r>
              <a:rPr lang="en-US" dirty="0" smtClean="0"/>
              <a:t>So here is the question: How </a:t>
            </a:r>
            <a:r>
              <a:rPr lang="en-US" dirty="0" smtClean="0"/>
              <a:t>can factions be allowed to exist, but not allowed to undermine stability? By focusing on their effects, not causes</a:t>
            </a:r>
            <a:r>
              <a:rPr lang="en-US" dirty="0" smtClean="0"/>
              <a:t>.</a:t>
            </a:r>
            <a:br>
              <a:rPr lang="en-US" dirty="0" smtClean="0"/>
            </a:br>
            <a:r>
              <a:rPr lang="en-US" dirty="0" smtClean="0"/>
              <a:t/>
            </a:r>
            <a:br>
              <a:rPr lang="en-US" dirty="0" smtClean="0"/>
            </a:br>
            <a:r>
              <a:rPr lang="en-US" dirty="0" smtClean="0"/>
              <a:t>How can freedom not undermine stability?</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We will consider this topic also by reading through </a:t>
            </a:r>
            <a:r>
              <a:rPr lang="en-US" dirty="0" smtClean="0">
                <a:hlinkClick r:id="rId2"/>
              </a:rPr>
              <a:t>Federalist #10 </a:t>
            </a:r>
            <a:r>
              <a:rPr lang="en-US" dirty="0" smtClean="0"/>
              <a:t>which argues that the Constitution will successfully limit the dangers posed by factions motivated by personal, narrow interests, not the overall interests of the nation. </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“To </a:t>
            </a:r>
            <a:r>
              <a:rPr lang="en-US" dirty="0"/>
              <a:t>secure the public good and private rights against the danger of such a faction, and at the same time to preserve the spirit and the form of popular government, is then the great object to which our inquiries are directed</a:t>
            </a:r>
            <a:r>
              <a:rPr lang="en-US" dirty="0" smtClean="0"/>
              <a:t>.”</a:t>
            </a:r>
            <a:endParaRPr lang="en-US" dirty="0"/>
          </a:p>
        </p:txBody>
      </p:sp>
    </p:spTree>
    <p:extLst>
      <p:ext uri="{BB962C8B-B14F-4D97-AF65-F5344CB8AC3E}">
        <p14:creationId xmlns:p14="http://schemas.microsoft.com/office/powerpoint/2010/main" val="388134509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dirty="0" smtClean="0"/>
              <a:t>He </a:t>
            </a:r>
            <a:r>
              <a:rPr lang="en-US" dirty="0" smtClean="0"/>
              <a:t>begins to address this question by pointing out that there are two types </a:t>
            </a:r>
            <a:r>
              <a:rPr lang="en-US" dirty="0" smtClean="0"/>
              <a:t>of factions:</a:t>
            </a:r>
            <a:br>
              <a:rPr lang="en-US" dirty="0" smtClean="0"/>
            </a:br>
            <a:r>
              <a:rPr lang="en-US" dirty="0" smtClean="0"/>
              <a:t/>
            </a:r>
            <a:br>
              <a:rPr lang="en-US" dirty="0" smtClean="0"/>
            </a:br>
            <a:r>
              <a:rPr lang="en-US" dirty="0" smtClean="0"/>
              <a:t>Minority</a:t>
            </a:r>
            <a:br>
              <a:rPr lang="en-US" dirty="0" smtClean="0"/>
            </a:br>
            <a:r>
              <a:rPr lang="en-US" dirty="0" smtClean="0"/>
              <a:t>Majority </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The minority </a:t>
            </a:r>
            <a:r>
              <a:rPr lang="en-US" dirty="0" smtClean="0"/>
              <a:t>faction (</a:t>
            </a:r>
            <a:r>
              <a:rPr lang="en-US" dirty="0"/>
              <a:t>which </a:t>
            </a:r>
            <a:r>
              <a:rPr lang="en-US" dirty="0" smtClean="0"/>
              <a:t>is les than 50% of the population) can </a:t>
            </a:r>
            <a:r>
              <a:rPr lang="en-US" dirty="0" smtClean="0"/>
              <a:t>be checked, in a democracy, by the majority which can defeat them by vote.</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“If a faction consists of less than a majority, relief is supplied by the republican principle, which enables the majority to defeat its sinister views by regular vote. It may clog the administration, it may convulse the society; but it will be unable to execute and mask its violence under the forms of the Constitution.”</a:t>
            </a:r>
            <a:endParaRPr lang="en-US" sz="40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minority can pose problems for society, but it cannot become tyrannical.</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126162"/>
          </a:xfrm>
        </p:spPr>
        <p:txBody>
          <a:bodyPr/>
          <a:lstStyle/>
          <a:p>
            <a:r>
              <a:rPr lang="en-US" dirty="0" smtClean="0"/>
              <a:t>Bu the majority faction can become tyrannical. It can dominate elections and use government offices to abuse minorities.</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“When a majority is included in a faction, the form of popular Government, on the other hand, enables it to sacrifice to its ruling passion or interest both the public good and the rights of other citizens.” </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 that’s the danger – the majority.</a:t>
            </a:r>
            <a:br>
              <a:rPr lang="en-US" dirty="0" smtClean="0"/>
            </a:br>
            <a:r>
              <a:rPr lang="en-US" dirty="0" smtClean="0"/>
              <a:t/>
            </a:r>
            <a:br>
              <a:rPr lang="en-US" dirty="0" smtClean="0"/>
            </a:br>
            <a:r>
              <a:rPr lang="en-US" dirty="0" smtClean="0"/>
              <a:t>He focuses the bulk of his attention on this.</a:t>
            </a:r>
            <a:endParaRPr lang="en-US" dirty="0"/>
          </a:p>
        </p:txBody>
      </p:sp>
    </p:spTree>
    <p:extLst>
      <p:ext uri="{BB962C8B-B14F-4D97-AF65-F5344CB8AC3E}">
        <p14:creationId xmlns:p14="http://schemas.microsoft.com/office/powerpoint/2010/main" val="177670420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6202362"/>
          </a:xfrm>
        </p:spPr>
        <p:txBody>
          <a:bodyPr/>
          <a:lstStyle/>
          <a:p>
            <a:r>
              <a:rPr lang="en-US" dirty="0" smtClean="0"/>
              <a:t>Tyranny of the Majority</a:t>
            </a:r>
            <a:br>
              <a:rPr lang="en-US" dirty="0" smtClean="0"/>
            </a:br>
            <a:r>
              <a:rPr lang="en-US" dirty="0" smtClean="0"/>
              <a:t/>
            </a:r>
            <a:br>
              <a:rPr lang="en-US" dirty="0" smtClean="0"/>
            </a:br>
            <a:r>
              <a:rPr lang="en-US" dirty="0" smtClean="0"/>
              <a:t>A democracy can become tyrannical. I have repeated this point and will continue to do so.</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His principle insight: In </a:t>
            </a:r>
            <a:r>
              <a:rPr lang="en-US" dirty="0" smtClean="0"/>
              <a:t>order for the majority to successfully act against the minority, it has to have:</a:t>
            </a:r>
            <a:br>
              <a:rPr lang="en-US" dirty="0" smtClean="0"/>
            </a:br>
            <a:r>
              <a:rPr lang="en-US" dirty="0" smtClean="0"/>
              <a:t/>
            </a:r>
            <a:br>
              <a:rPr lang="en-US" dirty="0" smtClean="0"/>
            </a:br>
            <a:r>
              <a:rPr lang="en-US" dirty="0" smtClean="0"/>
              <a:t>Impulse and Opportunity</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22594</TotalTime>
  <Words>3324</Words>
  <Application>Microsoft Office PowerPoint</Application>
  <PresentationFormat>On-screen Show (4:3)</PresentationFormat>
  <Paragraphs>204</Paragraphs>
  <Slides>164</Slides>
  <Notes>40</Notes>
  <HiddenSlides>0</HiddenSlides>
  <MMClips>0</MMClips>
  <ScaleCrop>false</ScaleCrop>
  <HeadingPairs>
    <vt:vector size="4" baseType="variant">
      <vt:variant>
        <vt:lpstr>Theme</vt:lpstr>
      </vt:variant>
      <vt:variant>
        <vt:i4>1</vt:i4>
      </vt:variant>
      <vt:variant>
        <vt:lpstr>Slide Titles</vt:lpstr>
      </vt:variant>
      <vt:variant>
        <vt:i4>164</vt:i4>
      </vt:variant>
    </vt:vector>
  </HeadingPairs>
  <TitlesOfParts>
    <vt:vector size="165" baseType="lpstr">
      <vt:lpstr>Office Theme</vt:lpstr>
      <vt:lpstr>GOVT 2301</vt:lpstr>
      <vt:lpstr>In the previous section we looked over the nature of Constitutions and analyzed the broad design of the United States and Texas Constitutions, as well as the alleged failures of the Articles of Confederation. </vt:lpstr>
      <vt:lpstr>This week we begin a series of lectures designed to dig deeper into specific design features within each document. </vt:lpstr>
      <vt:lpstr>We will look separately  at these four:  Republicanism Separated Powers Individual Liberty Federalism</vt:lpstr>
      <vt:lpstr>This week:  Republicanism  In other words:  Indirect Democracy or Representative Democracy</vt:lpstr>
      <vt:lpstr>For a reminder:  What is a Republic Again?  A republic is a type of government where the citizens choose the leaders of their country and the people (or at least a part of its people) have an impact on its government. -Wikipedia</vt:lpstr>
      <vt:lpstr>More specifically, it means that the preferences of the general population are filtered through representative institutions.</vt:lpstr>
      <vt:lpstr>People do not rule directly, as in the Athenian democracy, rather they do so though elected representatives.  Read Pericles on Athenian Democracy here.</vt:lpstr>
      <vt:lpstr>We will consider this topic also by reading through Federalist #10 which argues that the Constitution will successfully limit the dangers posed by factions motivated by personal, narrow interests, not the overall interests of the nation. </vt:lpstr>
      <vt:lpstr>Please note that I expect you read through Federalist #10 and be prepared to answer a handful of questions regarding its text.</vt:lpstr>
      <vt:lpstr>A faction, as the term was used by Madison, is similar to what we would call today interest (or advocacy) groups.  As we will see, the Constitution is designed in part to impact how groups form in the nation and how capable those groups are to creating instability.</vt:lpstr>
      <vt:lpstr>Consequently, this allows us to take an early look at interest groups, what they are, how they form, and how they are – or are not – effective.</vt:lpstr>
      <vt:lpstr>At root, this section concerns a conflict that exists between the concept of popular sovereignty and democracy. </vt:lpstr>
      <vt:lpstr>While we know from our discussion of natural rights that a government must rest on the people, history tells us that the people can provide an unstable basis for government. </vt:lpstr>
      <vt:lpstr>Classical authors argued that democracies inevitably turned chaotic and out the chaos emerged a tyranny that would keep the peace. Read criticism of the Athenian democracy here.   The Framers of the Constitution were aware of these arguments.</vt:lpstr>
      <vt:lpstr>They were also aware that being wealthy property owners, they were in a minority.   A democratic majority could take their property, which they saw as a violation of their unalienable rights.</vt:lpstr>
      <vt:lpstr>Recall the tension between majority rule and minority rights.  In a democracy the nature of minority rights can be defined by the majority.</vt:lpstr>
      <vt:lpstr>The democratic system was believed to be the reason Greece was defeated in the Peloponnesian War.</vt:lpstr>
      <vt:lpstr>A democratic assembly was also responsible for the execution of Socrates.</vt:lpstr>
      <vt:lpstr>The real problem, as they saw it, lied in human nature.   As we will see later, Madison thought we far more likely to “vex and oppress” each other than to cooperate. This would be fatal in a direct democracy, but manageable in an indirect democracy.</vt:lpstr>
      <vt:lpstr>A tyrannical system can suppress divisions in society because they are powerful and ruthless enough to eradicate them.  Stalin dealt with opposition groups by killing them.</vt:lpstr>
      <vt:lpstr>That’s one way to solve the problem.</vt:lpstr>
      <vt:lpstr>Democracies, which naturally require a degree of individual freedom, allow these divisions to take center stage and lead to conflict. Utter chaos – civil wars – can lead some to conclude that a tyrannical leader is preferable to random violence.</vt:lpstr>
      <vt:lpstr>This was Thomas Hobbes conclusion in The Leviathan, written during the British Civil Wars.</vt:lpstr>
      <vt:lpstr>Democracy can lead to tyranny.</vt:lpstr>
      <vt:lpstr>The word “democracy” therefore wasn’t a compliment.   Think about how people use the term “socialism” today.</vt:lpstr>
      <vt:lpstr>The goal of the U.S. Constitution is to maintain popular rule; to ensure that it did not crumble into tyranny.   The question was how.</vt:lpstr>
      <vt:lpstr> Madison would argue that the answer to these problems was in designing a “well-constructed union.”</vt:lpstr>
      <vt:lpstr>This would involve creating a republic with strong independent but accountable legislative institutions that rest between the people and the law.</vt:lpstr>
      <vt:lpstr>So while it is true that the U.S. is a democracy, the democratic design is such that the electorate has a no capacity to instantaneously change policy.</vt:lpstr>
      <vt:lpstr>While the Preamble begins with “We the People,” much of the remainder of the U.S. Constitution protects government from the people.</vt:lpstr>
      <vt:lpstr>That is what a republic does.</vt:lpstr>
      <vt:lpstr>Before we continue, let’s recall what “democracy” means.  It means, in Greek, rule of the people, and as is practiced today has three main components. We introduced these previously.</vt:lpstr>
      <vt:lpstr>1 - Universal Adult Suffrage</vt:lpstr>
      <vt:lpstr>2 - Majority Rule</vt:lpstr>
      <vt:lpstr>3 - Minority Rights</vt:lpstr>
      <vt:lpstr>Obviously we can question whether the U.S. qualified as a democracy at that point given restrictions on suffrage.  We discuss these in the section on elections. For now it is important to know that restricted suffrage was a deliberate choice by the framers.</vt:lpstr>
      <vt:lpstr>The framers of the Constitution were worried about the excesses of democracy, and sought instead to limit the direct impact of the population, while still retaining the basic democratic framework.</vt:lpstr>
      <vt:lpstr>“The evils we experience flow from the excess of democracy.” – Elbridge Gerry   He was referring to the problems the nations was allegedly suffering from under the Articles of Confederation.</vt:lpstr>
      <vt:lpstr>From the Constitutional Convention:   Mr. HAMILTON. This question has already been considered in several points of view. We are now forming a republican government. Real liberty is neither found in despotism nor the extremes of democracy, but in moderate governments.</vt:lpstr>
      <vt:lpstr>The people who attended the Constitutional Convention believed that the policies proposed by the democratic legislatures in the states were harmful to the future stability of the union. </vt:lpstr>
      <vt:lpstr>The legislatures were, for example, debasing currency to allow for easier payments of debt even though this policy, in their opinion, harmed long term economic development.</vt:lpstr>
      <vt:lpstr>James Madison would argue against these specifically.  Paper Money The Abolition of Debts Redistribution of Property</vt:lpstr>
      <vt:lpstr>They were especially concerned about the tendency of democracies to be unstable.  This was one of the lessons of history. </vt:lpstr>
      <vt:lpstr>As a result, the participant of the constitutional convention created a republic, not a pure democracy.   Indirect not Direct</vt:lpstr>
      <vt:lpstr>In a republic, a variety of institutions lay between the population and the formulation, implementation and adjudication of the law.</vt:lpstr>
      <vt:lpstr>On the national level  this includes:   A Bicameral Congress A Singular Executive An Appointed Judiciary</vt:lpstr>
      <vt:lpstr>These are established in the first three articles of the U.S. Constitution</vt:lpstr>
      <vt:lpstr>Each institution is put in office through a separate process, which insulates them in different ways from the national electorate  House – the people Senate – the states President – the electoral college Courts - appointment</vt:lpstr>
      <vt:lpstr>And each institution has a different term length, which also insulates it from the national electorate:  House – 2 years Senate – 6 years President – 4 years Courts - Lifetime</vt:lpstr>
      <vt:lpstr>The longer the term, the greater the insulation.  Or think about the length of a dog’s leash.</vt:lpstr>
      <vt:lpstr>The fact that only one third of the Senate is up for election every two years shields that institution from ever being subject to the immediate preferences of the electorate. </vt:lpstr>
      <vt:lpstr>The fact that the federal courts serve for life, in addition to being appointed, means that they never face the electorate.</vt:lpstr>
      <vt:lpstr>Texas has a similar structure, though the institutions are more closely tied to the Texas electorate </vt:lpstr>
      <vt:lpstr>All institutions are elected, meaning that they are all subject to the preferences of the majority.   Question: does this makes tyranny of the majority more likely at the state level than the national? We will explore this later. </vt:lpstr>
      <vt:lpstr>Terms lengths tend to be shorter in Texas than in the US  Texas House – 2 years Texas Senate – 4 years Texas Governor – 4 years Texas Judiciary – 6 years </vt:lpstr>
      <vt:lpstr>Only one half of the Texas Senate is up for reelection every two years.  The Texas Judiciary is elected, not appointed, but serves staggered six year terms.</vt:lpstr>
      <vt:lpstr>As a consequence, the people do not rule, rather they elect representatives to rule for them and then have the periodic opportunity to replace or retain them.</vt:lpstr>
      <vt:lpstr>This raises a question about what “popular sovereignty” actually means. Are the people always sovereign, or is their sovereignty limited to the decisions they make in periodic elections?</vt:lpstr>
      <vt:lpstr>Again, while the people are indeed sovereign, the range of their power is limited. As we will see when we read through Fed #10, the Constitutional system is designed to convert all interest into minority interests.</vt:lpstr>
      <vt:lpstr>This checks the power of the majority power.  Think of republicanism as a check on the power of the people.</vt:lpstr>
      <vt:lpstr>Again, we explore this issue by reading through one of the more influential of the Federalist Papers</vt:lpstr>
      <vt:lpstr>Federalist #10   The Utility of the Union as a Safeguard Against Domestic Faction and Insurrection  - written by James Madison  - wikipedia.</vt:lpstr>
      <vt:lpstr>The Text of Fed #10 Wikipedia: Fed #10</vt:lpstr>
      <vt:lpstr>James Madison wrote Fed 10 and argued that the “well constructed union” created in the Philadelphia Convention would prevent the United States from falling prey to one of the consequences of democratic government.</vt:lpstr>
      <vt:lpstr>Democracies, historically, have been unstable, violent, and short lived. Majorities are able to oppress minorities. Policy can shift radically based on shifts in popular sentiment. </vt:lpstr>
      <vt:lpstr>Although people must be free to participate politically, the general public must be unable to destabilize government. Majorities must be unable to undermine the rights of the minority.</vt:lpstr>
      <vt:lpstr>How can this be best done?</vt:lpstr>
      <vt:lpstr>Why does Madison care?  The wealthy are a minority and in a democracy their property may be subject to redistribution and the money owed them might be subject to being forgiven.</vt:lpstr>
      <vt:lpstr>A similar sentiment would be expressed by the Danbury, Connecticut Baptist Association in 1801 in a letter to Jefferson.   They were concerned that the laws of Connecticut at the time placed them, as a minority, in a position where their religious liberty would be determined by the majority.</vt:lpstr>
      <vt:lpstr>“what religious privileges we enjoy (as a minor part of the state) we enjoy as favors granted, and not as inalienable rights; and these favors we receive at the expense of such degrading acknowledgements as are inconsistent with the rights of freemen.”</vt:lpstr>
      <vt:lpstr>They wondered if Jefferson believed that their freedom to worship as they choose would be protected. Jefferson responded in his letter stating he believed that the First Amendment created a “wall of separation” between church and state.</vt:lpstr>
      <vt:lpstr>Here is a basic outline of the argument in Federalist #10.   It should not substitute a full reading of the document itself.</vt:lpstr>
      <vt:lpstr>He begins with a statement of the problem:   Factions have always destroyed democracies. Groups form with interest opposed to others or to the overall interests of the people.</vt:lpstr>
      <vt:lpstr>“By a faction, I understand a number of citizens, whether amounting to a majority or a minority of the whole, who are united and actuated by some common impulse of passion, or of interest, adversed to the rights of other citizens, or to the permanent and aggregate interests of the community.” - Madison</vt:lpstr>
      <vt:lpstr>Think of factions as interest groups, what we would call today, special interests.</vt:lpstr>
      <vt:lpstr>Factions can be dealt with by focusing on causes or effects</vt:lpstr>
      <vt:lpstr>By focusing on the causes we can prevent factions from developing.  By focusing on the effects we allow factions to form but ensure that they cannot do damage to the republic.</vt:lpstr>
      <vt:lpstr>There are two principle causes of factions:  Freedom Diversity</vt:lpstr>
      <vt:lpstr>Freedom allows people the right to form into groups and participate politically  Diversity refers to fact that people are different in their ability to process information and in the nature of their interests.</vt:lpstr>
      <vt:lpstr>But the elimination of freedom is worse than the disease.  Freedom is essential.</vt:lpstr>
      <vt:lpstr>The right to form factions would later be made clear in the First Amendment.  Congress shall make no law …. Abridging the right of the people to peacefully assemble and petition government for a redress of grievances.</vt:lpstr>
      <vt:lpstr>Diversity is inevitable in a free society.</vt:lpstr>
      <vt:lpstr>It is impossible to make people the same. We are naturally diverse. It is in our nature to form into groups based on our self interest and come into conflict with others with opposing interests.</vt:lpstr>
      <vt:lpstr>1 - People reason in different, often incorrect ways and tend to grow attached to their ideas.  2 – Various interests evolve in a civilized society and groups evolve around those interests</vt:lpstr>
      <vt:lpstr>Plus:   It is in our nature to “vex and oppress each other” and not to cooperate for the common good.  We are self-interested by nature.</vt:lpstr>
      <vt:lpstr>The conclusion:   The causes of faction cannot be removed. Their impact can only be addressed by focusing on their effects.</vt:lpstr>
      <vt:lpstr>This is a crucial point. Human nature is written into the constitutional order. It is accepted and compensated for. We will see this again when we read through Federalist #51 and discuss ambition.</vt:lpstr>
      <vt:lpstr>So here is the question: How can factions be allowed to exist, but not allowed to undermine stability? By focusing on their effects, not causes.  How can freedom not undermine stability?</vt:lpstr>
      <vt:lpstr>“To secure the public good and private rights against the danger of such a faction, and at the same time to preserve the spirit and the form of popular government, is then the great object to which our inquiries are directed.”</vt:lpstr>
      <vt:lpstr>He begins to address this question by pointing out that there are two types of factions:  Minority Majority </vt:lpstr>
      <vt:lpstr>The minority faction (which is les than 50% of the population) can be checked, in a democracy, by the majority which can defeat them by vote.</vt:lpstr>
      <vt:lpstr>“If a faction consists of less than a majority, relief is supplied by the republican principle, which enables the majority to defeat its sinister views by regular vote. It may clog the administration, it may convulse the society; but it will be unable to execute and mask its violence under the forms of the Constitution.”</vt:lpstr>
      <vt:lpstr>The minority can pose problems for society, but it cannot become tyrannical.</vt:lpstr>
      <vt:lpstr>Bu the majority faction can become tyrannical. It can dominate elections and use government offices to abuse minorities.</vt:lpstr>
      <vt:lpstr>“When a majority is included in a faction, the form of popular Government, on the other hand, enables it to sacrifice to its ruling passion or interest both the public good and the rights of other citizens.” </vt:lpstr>
      <vt:lpstr>So that’s the danger – the majority.  He focuses the bulk of his attention on this.</vt:lpstr>
      <vt:lpstr>Tyranny of the Majority  A democracy can become tyrannical. I have repeated this point and will continue to do so.</vt:lpstr>
      <vt:lpstr>His principle insight: In order for the majority to successfully act against the minority, it has to have:  Impulse and Opportunity</vt:lpstr>
      <vt:lpstr>Impulse: A common feeling to act against an unpopular group.  Opportunity: The means to act on that feeling.  If they intersect – the majority can do anything.</vt:lpstr>
      <vt:lpstr>Madison argues that impulse and opportunity coincide in a direct democracy where people can meet in person, make quick decisions and implement them immediately.  Think about the Salem Witch Trials or lynchings.</vt:lpstr>
      <vt:lpstr>“If the impulse and the opportunity be suffered to coincide, we well know that neither moral nor religious motives can be relied on as an adequate control.”</vt:lpstr>
      <vt:lpstr>Passion will translate immediately into legislation, and will be implemented immediately.  This is why democracies are dangerous. They can be subject to the preferences of violent, passionate majorities.</vt:lpstr>
      <vt:lpstr> Pure democracies can admit of no cure for the mischiefs of faction since there is no barrier between the individual and the law.   </vt:lpstr>
      <vt:lpstr>A republic – an indirect democracy - can provide the solution to this problem. A country can be both based on individual liberty and sovereignty and be resistant to tyranny of the majority and instability.</vt:lpstr>
      <vt:lpstr>There are two ways republics can cure the violence of faction.</vt:lpstr>
      <vt:lpstr>First – because representatives, not the people, will make decisions. They will less likely to be motivated by pure passion – though this is not always the case – as he admits.  “Enlightened statesmen will not always be at the helm.”</vt:lpstr>
      <vt:lpstr>The representative system will slow the process down so that passionate feelings will not immediately influence policy.</vt:lpstr>
      <vt:lpstr>The fact that the public can only directly impact the government in periodic elections minimizes the opportunity for passionate majorities to dominate policymaking.   They can only have that influence at the appointed time.</vt:lpstr>
      <vt:lpstr>Second – because a representative government is more likely to contain multiple interests, making it less likely that a single permanent majority can be formed. The majority is likely to be split.</vt:lpstr>
      <vt:lpstr>The existence of multiple interests makes it less likely that one, or a small handful of interests will allow for the formation of a majority – especially one that can be sustained.  </vt:lpstr>
      <vt:lpstr>A large country will contain many interests.</vt:lpstr>
      <vt:lpstr>The House of Representatives, for example, contains 435 members elected from 435 distinct districts around the country.  The various points of view held across the country will be heard in the House.</vt:lpstr>
      <vt:lpstr>Madison argues that the smaller the republic, the more dangerous it can be because there will be a smaller number of interests contained within it. This makes the formation of a majority more likely.</vt:lpstr>
      <vt:lpstr>“Extend the sphere, and you take in a greater variety of parties and interests; you make it less probable that a majority of the whole will have a common motive to invade the rights of other citizens; or if such a common motive exists, it will be more difficult for all who feel it to discover their own strength, and to act in unison with each other.”</vt:lpstr>
      <vt:lpstr>Local governments are more likely to be tyrannical than state governments and state governments are more likely to be tyrannical than the national governments.</vt:lpstr>
      <vt:lpstr>Note: Since the Texas Constitution is far more democratic in its design and smaller in scale than the U.S., it may be more prone to tyranny of the majority.</vt:lpstr>
      <vt:lpstr>Madison’s point was that states were becoming tyrannical. The ability of the minority – land owners – to preserve their rights – property – was being jeopardized. </vt:lpstr>
      <vt:lpstr>He noted in the states at that time: “A rage for paper money, for an abolition of debts, [and] for an equal division of property.” A national government could suppress those tendencies.</vt:lpstr>
      <vt:lpstr>Madison's Ironic Conclusion: A Republican Solution to a Republican Problem.</vt:lpstr>
      <vt:lpstr>The answer to the problem of factions – interest groups – is to make more of them.</vt:lpstr>
      <vt:lpstr>Everyone is a minority, no one group can dominate.</vt:lpstr>
      <vt:lpstr>A minority cannot tyrannize the majority in a democracy.</vt:lpstr>
      <vt:lpstr>Certain institutions can preserve the benefits of a minority.  The Senate – six year terms The Courts – appointed to the office, not subject to popular pressure</vt:lpstr>
      <vt:lpstr>Certain procedures allow a minority to stop legislation from either being passed or implemented.  Filibusters Judicial Review</vt:lpstr>
      <vt:lpstr>The Anti-Federalists disagreed with Madison’s assessment and wrote a  response:  Anti-Federalist #10</vt:lpstr>
      <vt:lpstr>On the preservation of parties, public liberty depends  A Farmer</vt:lpstr>
      <vt:lpstr>The Antifederalist Maryland Farmer, wary of the emergence of a high-toned social class, urges ordinary Americans to "preserve your jealousy &amp; [for] on the preservation of parties, public liberty depends. Whenever men are unanimous on great public questions, whenever there is but one party, freedom ceases and despotism commences. The object of a free and wise people should be so to balance parties, that from the weakness of all you may be governed by the moderation of the combined judgments of the whole, not tyrannized ever by the blind passions of a few individuals.“ – source.</vt:lpstr>
      <vt:lpstr>Contemporary criticism #1: Madison seems to believe that the natural development of groups will allow these groups to check each other.  But is Madison painting an adequate picture of the dynamics of group formation?</vt:lpstr>
      <vt:lpstr>This raises important questions about how interests organize and become influential, and equally important questions about why others cannot. </vt:lpstr>
      <vt:lpstr>Madison seems to believe that any new interest will lead to the formation of a group around it.   In some sense this is true.</vt:lpstr>
      <vt:lpstr>But not all interests in society are equally able to organize. Interests that can provide tangible material benefits to small cohesive members can organize more effectively than those that cannot.</vt:lpstr>
      <vt:lpstr>For examples: The wealthy can form more effectively than the poor.</vt:lpstr>
      <vt:lpstr>It is difficult to form interest groups because not everyone wants to work to make sure they are effective.  Some people free ride off the work of others.</vt:lpstr>
      <vt:lpstr>The Collective Action Problem  The Free Rider Problem</vt:lpstr>
      <vt:lpstr>Groups form only if someone figure out how to get potential members to avoid the tendency to free ride.</vt:lpstr>
      <vt:lpstr>Political Entrepreneur  The individual responsible for determining how best to organize an interest. </vt:lpstr>
      <vt:lpstr>Often this means figuring out how members can get selective benefits that are available only to members of the group. </vt:lpstr>
      <vt:lpstr>Groups that can offer the strongest incentives to join will be more powerful than those that cannot.</vt:lpstr>
      <vt:lpstr>Types of Selective Benefits  Material Purposive Solidary Informational</vt:lpstr>
      <vt:lpstr>A material incentive refers to some monetary advantage one gets as a consequence of being a member of the group that one would not have otherwise received.  Business, labor and professional groups, for example.</vt:lpstr>
      <vt:lpstr>A purposive incentive refers to the idea that someone is part of an effort greater than themselves, a grand purpose.   Religious, environmental, or any other “cause” that brings satisfaction, but little monetary advantage.</vt:lpstr>
      <vt:lpstr>A solidary incentive refers to groups that exist primarily to provide people the opportunity to connect with likeminded individuals.</vt:lpstr>
      <vt:lpstr>Informational incentives refer to groups that provide members information they otherwise would not have been privy to.</vt:lpstr>
      <vt:lpstr>Material incentives tend to work best. This explains why business groups tend to be the strongest interest groups.</vt:lpstr>
      <vt:lpstr>Other interests, those of the poor for example, are very difficult to organize.  As a result, they may be far less to have their interests heard in a legislative institution.</vt:lpstr>
      <vt:lpstr>Interest groups politics benefits the interest that can be most easily organized.  Current example: the old are more easily organized than the young.</vt:lpstr>
      <vt:lpstr>Contemporary criticism #2: While minorities cannot tyrannize, their ability to clog the administration and convulse society may make governing impossible.</vt:lpstr>
      <vt:lpstr>A current criticism   Demosclerosis: The progressive loss of government’s ability to adapt due to interest group pressure. </vt:lpstr>
      <vt:lpstr>As societies develop and more groups are able to get benefits from government, they will fight to preserve those benefits even if it means preventing improvements to existing policy.</vt:lpstr>
      <vt:lpstr>This makes adaptation difficult. Bad policies can sometimes not be changed because of the political strength of the groups that are benefitting from them.</vt:lpstr>
      <vt:lpstr>Current examples:  Subsidies Public Employment</vt:lpstr>
      <vt:lpstr>Powerful interest groups can help develop networks that establish relationships with legislative, executive and judicial officials in order to tighten control over policies that benefit them.</vt:lpstr>
      <vt:lpstr>Popular names for these arrangements:   Iron Triangles Issue Networks Sub Governments</vt:lpstr>
      <vt:lpstr>The most common arrangement is called an iron triangle.  Members include:  Interest Groups Legislative Committees Bureaucratic Officials</vt:lpstr>
      <vt:lpstr>PowerPoint Presentation</vt:lpstr>
      <vt:lpstr>If the interest group is strong enough to influence elections to congress and the appointment of executive officials, they can effectively regulate themselves</vt:lpstr>
      <vt:lpstr>Critics argue that a revolving door exists between people that work in governmental agencies, congressional offices, and interest groups.   These are the people that may really run things.</vt:lpstr>
      <vt:lpstr>The term “revolving door” refers to the fact that people who work for government often find employment in the interest groups that they had some impact upon.</vt:lpstr>
      <vt:lpstr>Question: Is this corruption?</vt:lpstr>
      <vt:lpstr>Perhaps then government can be best thought of as hundreds of small sub-governments that have developed around each of the policies established over time.</vt:lpstr>
      <vt:lpstr>Contemporary Criticism #3  With more sophisticated communication devices (online) is the ability of groups to organize enhanced? Is impulse and opportunity more likely to coincide now?</vt:lpstr>
      <vt:lpstr>Has technological development made majority tyranny possible again?</vt:lpstr>
      <vt:lpstr>Next Week  Federalist 51, the Separated Powers and the Checks and Balances.   How does the Constitution handle the problem of ambition?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Kevin Jefferies</dc:creator>
  <cp:lastModifiedBy>Kevin Jefferies</cp:lastModifiedBy>
  <cp:revision>396</cp:revision>
  <dcterms:created xsi:type="dcterms:W3CDTF">2009-09-10T21:03:42Z</dcterms:created>
  <dcterms:modified xsi:type="dcterms:W3CDTF">2011-09-18T15:44:59Z</dcterms:modified>
</cp:coreProperties>
</file>